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notesMasterIdLst>
    <p:notesMasterId r:id="rId126"/>
  </p:notesMasterIdLst>
  <p:sldIdLst>
    <p:sldId id="256" r:id="rId2"/>
    <p:sldId id="257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97" r:id="rId13"/>
    <p:sldId id="293" r:id="rId14"/>
    <p:sldId id="298" r:id="rId15"/>
    <p:sldId id="300" r:id="rId16"/>
    <p:sldId id="301" r:id="rId17"/>
    <p:sldId id="302" r:id="rId18"/>
    <p:sldId id="304" r:id="rId19"/>
    <p:sldId id="299" r:id="rId20"/>
    <p:sldId id="268" r:id="rId21"/>
    <p:sldId id="269" r:id="rId22"/>
    <p:sldId id="270" r:id="rId23"/>
    <p:sldId id="272" r:id="rId24"/>
    <p:sldId id="273" r:id="rId25"/>
    <p:sldId id="275" r:id="rId26"/>
    <p:sldId id="274" r:id="rId27"/>
    <p:sldId id="280" r:id="rId28"/>
    <p:sldId id="276" r:id="rId29"/>
    <p:sldId id="277" r:id="rId30"/>
    <p:sldId id="279" r:id="rId31"/>
    <p:sldId id="278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307" r:id="rId45"/>
    <p:sldId id="308" r:id="rId46"/>
    <p:sldId id="295" r:id="rId47"/>
    <p:sldId id="296" r:id="rId48"/>
    <p:sldId id="309" r:id="rId49"/>
    <p:sldId id="310" r:id="rId50"/>
    <p:sldId id="271" r:id="rId51"/>
    <p:sldId id="305" r:id="rId52"/>
    <p:sldId id="306" r:id="rId53"/>
    <p:sldId id="311" r:id="rId54"/>
    <p:sldId id="312" r:id="rId55"/>
    <p:sldId id="313" r:id="rId56"/>
    <p:sldId id="315" r:id="rId57"/>
    <p:sldId id="316" r:id="rId58"/>
    <p:sldId id="317" r:id="rId59"/>
    <p:sldId id="382" r:id="rId60"/>
    <p:sldId id="318" r:id="rId61"/>
    <p:sldId id="319" r:id="rId62"/>
    <p:sldId id="323" r:id="rId63"/>
    <p:sldId id="314" r:id="rId64"/>
    <p:sldId id="320" r:id="rId65"/>
    <p:sldId id="321" r:id="rId66"/>
    <p:sldId id="322" r:id="rId67"/>
    <p:sldId id="324" r:id="rId68"/>
    <p:sldId id="325" r:id="rId69"/>
    <p:sldId id="326" r:id="rId70"/>
    <p:sldId id="331" r:id="rId71"/>
    <p:sldId id="332" r:id="rId72"/>
    <p:sldId id="333" r:id="rId73"/>
    <p:sldId id="334" r:id="rId74"/>
    <p:sldId id="335" r:id="rId75"/>
    <p:sldId id="327" r:id="rId76"/>
    <p:sldId id="328" r:id="rId77"/>
    <p:sldId id="329" r:id="rId78"/>
    <p:sldId id="330" r:id="rId79"/>
    <p:sldId id="336" r:id="rId80"/>
    <p:sldId id="337" r:id="rId81"/>
    <p:sldId id="340" r:id="rId82"/>
    <p:sldId id="341" r:id="rId83"/>
    <p:sldId id="342" r:id="rId84"/>
    <p:sldId id="343" r:id="rId85"/>
    <p:sldId id="344" r:id="rId86"/>
    <p:sldId id="345" r:id="rId87"/>
    <p:sldId id="347" r:id="rId88"/>
    <p:sldId id="348" r:id="rId89"/>
    <p:sldId id="349" r:id="rId90"/>
    <p:sldId id="346" r:id="rId91"/>
    <p:sldId id="351" r:id="rId92"/>
    <p:sldId id="352" r:id="rId93"/>
    <p:sldId id="353" r:id="rId94"/>
    <p:sldId id="350" r:id="rId95"/>
    <p:sldId id="376" r:id="rId96"/>
    <p:sldId id="361" r:id="rId97"/>
    <p:sldId id="358" r:id="rId98"/>
    <p:sldId id="359" r:id="rId99"/>
    <p:sldId id="360" r:id="rId100"/>
    <p:sldId id="363" r:id="rId101"/>
    <p:sldId id="364" r:id="rId102"/>
    <p:sldId id="355" r:id="rId103"/>
    <p:sldId id="362" r:id="rId104"/>
    <p:sldId id="365" r:id="rId105"/>
    <p:sldId id="366" r:id="rId106"/>
    <p:sldId id="367" r:id="rId107"/>
    <p:sldId id="354" r:id="rId108"/>
    <p:sldId id="375" r:id="rId109"/>
    <p:sldId id="339" r:id="rId110"/>
    <p:sldId id="356" r:id="rId111"/>
    <p:sldId id="370" r:id="rId112"/>
    <p:sldId id="368" r:id="rId113"/>
    <p:sldId id="369" r:id="rId114"/>
    <p:sldId id="381" r:id="rId115"/>
    <p:sldId id="377" r:id="rId116"/>
    <p:sldId id="380" r:id="rId117"/>
    <p:sldId id="383" r:id="rId118"/>
    <p:sldId id="357" r:id="rId119"/>
    <p:sldId id="378" r:id="rId120"/>
    <p:sldId id="372" r:id="rId121"/>
    <p:sldId id="373" r:id="rId122"/>
    <p:sldId id="374" r:id="rId123"/>
    <p:sldId id="379" r:id="rId124"/>
    <p:sldId id="371" r:id="rId1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1" autoAdjust="0"/>
    <p:restoredTop sz="94360"/>
  </p:normalViewPr>
  <p:slideViewPr>
    <p:cSldViewPr snapToGrid="0" snapToObjects="1">
      <p:cViewPr varScale="1">
        <p:scale>
          <a:sx n="109" d="100"/>
          <a:sy n="109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Browser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DOM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DOM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/>
            <a:t>DOM Elements</a:t>
          </a:r>
          <a:endParaRPr lang="en-US" dirty="0"/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rtl="1"/>
          <a:endParaRPr lang="he-IL"/>
        </a:p>
      </dgm:t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EA54E286-A26E-D244-80DE-C0BFE0120F1B}" type="pres">
      <dgm:prSet presAssocID="{B04B43EE-B445-5241-A4E0-E3DA4C7A2C85}" presName="rootConnector1" presStyleLbl="node1" presStyleIdx="0" presStyleCnt="0"/>
      <dgm:spPr/>
      <dgm:t>
        <a:bodyPr/>
        <a:lstStyle/>
        <a:p>
          <a:pPr rtl="1"/>
          <a:endParaRPr lang="he-IL"/>
        </a:p>
      </dgm:t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  <dgm:t>
        <a:bodyPr/>
        <a:lstStyle/>
        <a:p>
          <a:pPr rtl="1"/>
          <a:endParaRPr lang="he-IL"/>
        </a:p>
      </dgm:t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5DA07E5D-60D4-E348-B5E1-85A9FCFD07D1}" type="pres">
      <dgm:prSet presAssocID="{6432A3A8-2318-9842-B667-46DE4D1836D2}" presName="rootConnector" presStyleLbl="node2" presStyleIdx="0" presStyleCnt="2"/>
      <dgm:spPr/>
      <dgm:t>
        <a:bodyPr/>
        <a:lstStyle/>
        <a:p>
          <a:pPr rtl="1"/>
          <a:endParaRPr lang="he-IL"/>
        </a:p>
      </dgm:t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  <dgm:t>
        <a:bodyPr/>
        <a:lstStyle/>
        <a:p>
          <a:pPr rtl="1"/>
          <a:endParaRPr lang="he-IL"/>
        </a:p>
      </dgm:t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6468E15B-9872-CE4E-8C49-32B95F7624AE}" type="pres">
      <dgm:prSet presAssocID="{F05BFEE3-1F2C-B84F-B812-F6D4D53CAE65}" presName="rootConnector" presStyleLbl="node2" presStyleIdx="1" presStyleCnt="2"/>
      <dgm:spPr/>
      <dgm:t>
        <a:bodyPr/>
        <a:lstStyle/>
        <a:p>
          <a:pPr rtl="1"/>
          <a:endParaRPr lang="he-IL"/>
        </a:p>
      </dgm:t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  <dgm:t>
        <a:bodyPr/>
        <a:lstStyle/>
        <a:p>
          <a:pPr rtl="1"/>
          <a:endParaRPr lang="he-IL"/>
        </a:p>
      </dgm:t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B6CE015D-8C22-4E40-827A-9243CF04A4D5}" type="pres">
      <dgm:prSet presAssocID="{6E245753-FE09-164C-BE6C-B19091D3ABCA}" presName="rootConnector3" presStyleLbl="asst1" presStyleIdx="0" presStyleCnt="1"/>
      <dgm:spPr/>
      <dgm:t>
        <a:bodyPr/>
        <a:lstStyle/>
        <a:p>
          <a:pPr rtl="1"/>
          <a:endParaRPr lang="he-IL"/>
        </a:p>
      </dgm:t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0109ED-7C0C-DF49-BBEF-5534DDFF57D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4B43EE-B445-5241-A4E0-E3DA4C7A2C85}">
      <dgm:prSet phldrT="[Text]"/>
      <dgm:spPr/>
      <dgm:t>
        <a:bodyPr/>
        <a:lstStyle/>
        <a:p>
          <a:pPr rtl="0"/>
          <a:r>
            <a:rPr lang="en-US" dirty="0"/>
            <a:t>React DOM</a:t>
          </a:r>
        </a:p>
      </dgm:t>
    </dgm:pt>
    <dgm:pt modelId="{A26C8B01-E171-4B45-A683-A63EC033A66F}" type="parTrans" cxnId="{5FB01F89-288C-1042-8864-55F185CD2709}">
      <dgm:prSet/>
      <dgm:spPr/>
      <dgm:t>
        <a:bodyPr/>
        <a:lstStyle/>
        <a:p>
          <a:endParaRPr lang="en-US"/>
        </a:p>
      </dgm:t>
    </dgm:pt>
    <dgm:pt modelId="{CCF45FEB-6899-2648-B2E7-B96B8ED9C237}" type="sibTrans" cxnId="{5FB01F89-288C-1042-8864-55F185CD2709}">
      <dgm:prSet/>
      <dgm:spPr/>
      <dgm:t>
        <a:bodyPr/>
        <a:lstStyle/>
        <a:p>
          <a:endParaRPr lang="en-US"/>
        </a:p>
      </dgm:t>
    </dgm:pt>
    <dgm:pt modelId="{6E245753-FE09-164C-BE6C-B19091D3ABCA}" type="asst">
      <dgm:prSet phldrT="[Text]"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EB05CEC3-98CF-ED44-BDDB-823D2440E114}" type="parTrans" cxnId="{79A56D96-B633-834C-9D83-BC7F00ED79D5}">
      <dgm:prSet/>
      <dgm:spPr/>
      <dgm:t>
        <a:bodyPr/>
        <a:lstStyle/>
        <a:p>
          <a:endParaRPr lang="en-US"/>
        </a:p>
      </dgm:t>
    </dgm:pt>
    <dgm:pt modelId="{DC589AAD-36CB-0941-9004-BC9055245CE4}" type="sibTrans" cxnId="{79A56D96-B633-834C-9D83-BC7F00ED79D5}">
      <dgm:prSet/>
      <dgm:spPr/>
      <dgm:t>
        <a:bodyPr/>
        <a:lstStyle/>
        <a:p>
          <a:endParaRPr lang="en-US"/>
        </a:p>
      </dgm:t>
    </dgm:pt>
    <dgm:pt modelId="{F05BFEE3-1F2C-B84F-B812-F6D4D53CAE65}">
      <dgm:prSet phldrT="[Text]"/>
      <dgm:spPr/>
      <dgm:t>
        <a:bodyPr/>
        <a:lstStyle/>
        <a:p>
          <a:r>
            <a:rPr lang="en-US" dirty="0"/>
            <a:t>React Elements</a:t>
          </a:r>
        </a:p>
      </dgm:t>
    </dgm:pt>
    <dgm:pt modelId="{3A58D121-55FC-D545-8F4B-917CBFB06693}" type="parTrans" cxnId="{13EA4B43-748F-1448-AC0A-DC19945D9D0B}">
      <dgm:prSet/>
      <dgm:spPr/>
      <dgm:t>
        <a:bodyPr/>
        <a:lstStyle/>
        <a:p>
          <a:endParaRPr lang="en-US"/>
        </a:p>
      </dgm:t>
    </dgm:pt>
    <dgm:pt modelId="{0DD67491-5403-EB40-BF0F-F6A5E677F8DE}" type="sibTrans" cxnId="{13EA4B43-748F-1448-AC0A-DC19945D9D0B}">
      <dgm:prSet/>
      <dgm:spPr/>
      <dgm:t>
        <a:bodyPr/>
        <a:lstStyle/>
        <a:p>
          <a:endParaRPr lang="en-US"/>
        </a:p>
      </dgm:t>
    </dgm:pt>
    <dgm:pt modelId="{6432A3A8-2318-9842-B667-46DE4D1836D2}">
      <dgm:prSet/>
      <dgm:spPr/>
      <dgm:t>
        <a:bodyPr/>
        <a:lstStyle/>
        <a:p>
          <a:pPr rtl="0"/>
          <a:r>
            <a:rPr lang="en-US" dirty="0"/>
            <a:t>React Elements</a:t>
          </a:r>
        </a:p>
      </dgm:t>
    </dgm:pt>
    <dgm:pt modelId="{1F78CC48-6B99-3843-AF99-484D2CB2AF76}" type="parTrans" cxnId="{9E5D9AB8-E5BE-4D49-8177-20C0B3DBE373}">
      <dgm:prSet/>
      <dgm:spPr/>
      <dgm:t>
        <a:bodyPr/>
        <a:lstStyle/>
        <a:p>
          <a:endParaRPr lang="en-US"/>
        </a:p>
      </dgm:t>
    </dgm:pt>
    <dgm:pt modelId="{EF87A239-0014-DE49-BF96-C85552A55280}" type="sibTrans" cxnId="{9E5D9AB8-E5BE-4D49-8177-20C0B3DBE373}">
      <dgm:prSet/>
      <dgm:spPr/>
      <dgm:t>
        <a:bodyPr/>
        <a:lstStyle/>
        <a:p>
          <a:endParaRPr lang="en-US"/>
        </a:p>
      </dgm:t>
    </dgm:pt>
    <dgm:pt modelId="{6DAC9BB6-11BE-FF40-A950-40A03FE22B0D}" type="pres">
      <dgm:prSet presAssocID="{C30109ED-7C0C-DF49-BBEF-5534DDFF57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rtl="1"/>
          <a:endParaRPr lang="he-IL"/>
        </a:p>
      </dgm:t>
    </dgm:pt>
    <dgm:pt modelId="{9C9E16C0-6D0F-134F-9A99-E67F767D3EC1}" type="pres">
      <dgm:prSet presAssocID="{B04B43EE-B445-5241-A4E0-E3DA4C7A2C85}" presName="hierRoot1" presStyleCnt="0">
        <dgm:presLayoutVars>
          <dgm:hierBranch val="init"/>
        </dgm:presLayoutVars>
      </dgm:prSet>
      <dgm:spPr/>
    </dgm:pt>
    <dgm:pt modelId="{D650F668-9BE2-3C44-90DE-E1EC617857BA}" type="pres">
      <dgm:prSet presAssocID="{B04B43EE-B445-5241-A4E0-E3DA4C7A2C85}" presName="rootComposite1" presStyleCnt="0"/>
      <dgm:spPr/>
    </dgm:pt>
    <dgm:pt modelId="{4F758425-0F53-AE45-836D-7B4799205F9D}" type="pres">
      <dgm:prSet presAssocID="{B04B43EE-B445-5241-A4E0-E3DA4C7A2C8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EA54E286-A26E-D244-80DE-C0BFE0120F1B}" type="pres">
      <dgm:prSet presAssocID="{B04B43EE-B445-5241-A4E0-E3DA4C7A2C85}" presName="rootConnector1" presStyleLbl="node1" presStyleIdx="0" presStyleCnt="0"/>
      <dgm:spPr/>
      <dgm:t>
        <a:bodyPr/>
        <a:lstStyle/>
        <a:p>
          <a:pPr rtl="1"/>
          <a:endParaRPr lang="he-IL"/>
        </a:p>
      </dgm:t>
    </dgm:pt>
    <dgm:pt modelId="{C912FF62-B8DC-D944-8974-FDF157F6974D}" type="pres">
      <dgm:prSet presAssocID="{B04B43EE-B445-5241-A4E0-E3DA4C7A2C85}" presName="hierChild2" presStyleCnt="0"/>
      <dgm:spPr/>
    </dgm:pt>
    <dgm:pt modelId="{DD1E081F-7053-0340-89C3-B7356BD51036}" type="pres">
      <dgm:prSet presAssocID="{1F78CC48-6B99-3843-AF99-484D2CB2AF76}" presName="Name37" presStyleLbl="parChTrans1D2" presStyleIdx="0" presStyleCnt="3"/>
      <dgm:spPr/>
      <dgm:t>
        <a:bodyPr/>
        <a:lstStyle/>
        <a:p>
          <a:pPr rtl="1"/>
          <a:endParaRPr lang="he-IL"/>
        </a:p>
      </dgm:t>
    </dgm:pt>
    <dgm:pt modelId="{85B28CFE-25AF-7448-8496-4144080B892E}" type="pres">
      <dgm:prSet presAssocID="{6432A3A8-2318-9842-B667-46DE4D1836D2}" presName="hierRoot2" presStyleCnt="0">
        <dgm:presLayoutVars>
          <dgm:hierBranch val="init"/>
        </dgm:presLayoutVars>
      </dgm:prSet>
      <dgm:spPr/>
    </dgm:pt>
    <dgm:pt modelId="{97619B1A-3C98-9241-905C-4DFCEEE29D82}" type="pres">
      <dgm:prSet presAssocID="{6432A3A8-2318-9842-B667-46DE4D1836D2}" presName="rootComposite" presStyleCnt="0"/>
      <dgm:spPr/>
    </dgm:pt>
    <dgm:pt modelId="{1739643A-B12C-CC4F-B8E2-9B882DACA767}" type="pres">
      <dgm:prSet presAssocID="{6432A3A8-2318-9842-B667-46DE4D1836D2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5DA07E5D-60D4-E348-B5E1-85A9FCFD07D1}" type="pres">
      <dgm:prSet presAssocID="{6432A3A8-2318-9842-B667-46DE4D1836D2}" presName="rootConnector" presStyleLbl="node2" presStyleIdx="0" presStyleCnt="2"/>
      <dgm:spPr/>
      <dgm:t>
        <a:bodyPr/>
        <a:lstStyle/>
        <a:p>
          <a:pPr rtl="1"/>
          <a:endParaRPr lang="he-IL"/>
        </a:p>
      </dgm:t>
    </dgm:pt>
    <dgm:pt modelId="{61565927-83C0-CA45-80CC-7B7A54C7DC40}" type="pres">
      <dgm:prSet presAssocID="{6432A3A8-2318-9842-B667-46DE4D1836D2}" presName="hierChild4" presStyleCnt="0"/>
      <dgm:spPr/>
    </dgm:pt>
    <dgm:pt modelId="{FAE5C2F6-3BEF-3441-995D-C615DF49DA04}" type="pres">
      <dgm:prSet presAssocID="{6432A3A8-2318-9842-B667-46DE4D1836D2}" presName="hierChild5" presStyleCnt="0"/>
      <dgm:spPr/>
    </dgm:pt>
    <dgm:pt modelId="{C1D03403-AA54-094A-9724-F3D9357C2B4B}" type="pres">
      <dgm:prSet presAssocID="{3A58D121-55FC-D545-8F4B-917CBFB06693}" presName="Name37" presStyleLbl="parChTrans1D2" presStyleIdx="1" presStyleCnt="3"/>
      <dgm:spPr/>
      <dgm:t>
        <a:bodyPr/>
        <a:lstStyle/>
        <a:p>
          <a:pPr rtl="1"/>
          <a:endParaRPr lang="he-IL"/>
        </a:p>
      </dgm:t>
    </dgm:pt>
    <dgm:pt modelId="{9E606125-1D0A-F945-B3FB-E68414124618}" type="pres">
      <dgm:prSet presAssocID="{F05BFEE3-1F2C-B84F-B812-F6D4D53CAE65}" presName="hierRoot2" presStyleCnt="0">
        <dgm:presLayoutVars>
          <dgm:hierBranch val="init"/>
        </dgm:presLayoutVars>
      </dgm:prSet>
      <dgm:spPr/>
    </dgm:pt>
    <dgm:pt modelId="{F3229625-90EC-4347-A1CB-5F754B987526}" type="pres">
      <dgm:prSet presAssocID="{F05BFEE3-1F2C-B84F-B812-F6D4D53CAE65}" presName="rootComposite" presStyleCnt="0"/>
      <dgm:spPr/>
    </dgm:pt>
    <dgm:pt modelId="{C8E5B58F-A00D-AC4E-B971-EB6E4B3339AA}" type="pres">
      <dgm:prSet presAssocID="{F05BFEE3-1F2C-B84F-B812-F6D4D53CAE65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6468E15B-9872-CE4E-8C49-32B95F7624AE}" type="pres">
      <dgm:prSet presAssocID="{F05BFEE3-1F2C-B84F-B812-F6D4D53CAE65}" presName="rootConnector" presStyleLbl="node2" presStyleIdx="1" presStyleCnt="2"/>
      <dgm:spPr/>
      <dgm:t>
        <a:bodyPr/>
        <a:lstStyle/>
        <a:p>
          <a:pPr rtl="1"/>
          <a:endParaRPr lang="he-IL"/>
        </a:p>
      </dgm:t>
    </dgm:pt>
    <dgm:pt modelId="{B0A05ECF-5877-7749-906F-3141D30EEC9E}" type="pres">
      <dgm:prSet presAssocID="{F05BFEE3-1F2C-B84F-B812-F6D4D53CAE65}" presName="hierChild4" presStyleCnt="0"/>
      <dgm:spPr/>
    </dgm:pt>
    <dgm:pt modelId="{1B391E02-9F65-FD41-99D6-1EF4C173CF8E}" type="pres">
      <dgm:prSet presAssocID="{F05BFEE3-1F2C-B84F-B812-F6D4D53CAE65}" presName="hierChild5" presStyleCnt="0"/>
      <dgm:spPr/>
    </dgm:pt>
    <dgm:pt modelId="{C3500FA7-9E70-B042-8CAD-B58CA580C05A}" type="pres">
      <dgm:prSet presAssocID="{B04B43EE-B445-5241-A4E0-E3DA4C7A2C85}" presName="hierChild3" presStyleCnt="0"/>
      <dgm:spPr/>
    </dgm:pt>
    <dgm:pt modelId="{5B88330A-B4EB-844E-9350-2F5CA818D7EC}" type="pres">
      <dgm:prSet presAssocID="{EB05CEC3-98CF-ED44-BDDB-823D2440E114}" presName="Name111" presStyleLbl="parChTrans1D2" presStyleIdx="2" presStyleCnt="3"/>
      <dgm:spPr/>
      <dgm:t>
        <a:bodyPr/>
        <a:lstStyle/>
        <a:p>
          <a:pPr rtl="1"/>
          <a:endParaRPr lang="he-IL"/>
        </a:p>
      </dgm:t>
    </dgm:pt>
    <dgm:pt modelId="{4F9D3482-A793-4D4E-99A0-1A207529ADD2}" type="pres">
      <dgm:prSet presAssocID="{6E245753-FE09-164C-BE6C-B19091D3ABCA}" presName="hierRoot3" presStyleCnt="0">
        <dgm:presLayoutVars>
          <dgm:hierBranch val="init"/>
        </dgm:presLayoutVars>
      </dgm:prSet>
      <dgm:spPr/>
    </dgm:pt>
    <dgm:pt modelId="{5E135616-C978-914E-873C-FE2C2F25640C}" type="pres">
      <dgm:prSet presAssocID="{6E245753-FE09-164C-BE6C-B19091D3ABCA}" presName="rootComposite3" presStyleCnt="0"/>
      <dgm:spPr/>
    </dgm:pt>
    <dgm:pt modelId="{AC7D2AA6-9A66-4149-A02A-950FF66694F2}" type="pres">
      <dgm:prSet presAssocID="{6E245753-FE09-164C-BE6C-B19091D3ABCA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B6CE015D-8C22-4E40-827A-9243CF04A4D5}" type="pres">
      <dgm:prSet presAssocID="{6E245753-FE09-164C-BE6C-B19091D3ABCA}" presName="rootConnector3" presStyleLbl="asst1" presStyleIdx="0" presStyleCnt="1"/>
      <dgm:spPr/>
      <dgm:t>
        <a:bodyPr/>
        <a:lstStyle/>
        <a:p>
          <a:pPr rtl="1"/>
          <a:endParaRPr lang="he-IL"/>
        </a:p>
      </dgm:t>
    </dgm:pt>
    <dgm:pt modelId="{563EF130-31D7-4A44-9677-37D64748BF3F}" type="pres">
      <dgm:prSet presAssocID="{6E245753-FE09-164C-BE6C-B19091D3ABCA}" presName="hierChild6" presStyleCnt="0"/>
      <dgm:spPr/>
    </dgm:pt>
    <dgm:pt modelId="{C9E785D9-D0F8-4047-BAB4-C4C3BAA617D4}" type="pres">
      <dgm:prSet presAssocID="{6E245753-FE09-164C-BE6C-B19091D3ABCA}" presName="hierChild7" presStyleCnt="0"/>
      <dgm:spPr/>
    </dgm:pt>
  </dgm:ptLst>
  <dgm:cxnLst>
    <dgm:cxn modelId="{213F8429-DC76-A741-97A0-DB2A3F4B3B88}" type="presOf" srcId="{F05BFEE3-1F2C-B84F-B812-F6D4D53CAE65}" destId="{6468E15B-9872-CE4E-8C49-32B95F7624AE}" srcOrd="1" destOrd="0" presId="urn:microsoft.com/office/officeart/2005/8/layout/orgChart1"/>
    <dgm:cxn modelId="{B0A78D05-147E-4841-A4D0-C81ACD85B177}" type="presOf" srcId="{6432A3A8-2318-9842-B667-46DE4D1836D2}" destId="{1739643A-B12C-CC4F-B8E2-9B882DACA767}" srcOrd="0" destOrd="0" presId="urn:microsoft.com/office/officeart/2005/8/layout/orgChart1"/>
    <dgm:cxn modelId="{1E2EF3BE-FEA9-3149-838C-75E8189F1F45}" type="presOf" srcId="{B04B43EE-B445-5241-A4E0-E3DA4C7A2C85}" destId="{EA54E286-A26E-D244-80DE-C0BFE0120F1B}" srcOrd="1" destOrd="0" presId="urn:microsoft.com/office/officeart/2005/8/layout/orgChart1"/>
    <dgm:cxn modelId="{9EAC1294-B8FD-6C42-82C8-728DDBCE2072}" type="presOf" srcId="{EB05CEC3-98CF-ED44-BDDB-823D2440E114}" destId="{5B88330A-B4EB-844E-9350-2F5CA818D7EC}" srcOrd="0" destOrd="0" presId="urn:microsoft.com/office/officeart/2005/8/layout/orgChart1"/>
    <dgm:cxn modelId="{FD3CBFB0-AF23-C14A-8EC3-ED266676DF74}" type="presOf" srcId="{6E245753-FE09-164C-BE6C-B19091D3ABCA}" destId="{B6CE015D-8C22-4E40-827A-9243CF04A4D5}" srcOrd="1" destOrd="0" presId="urn:microsoft.com/office/officeart/2005/8/layout/orgChart1"/>
    <dgm:cxn modelId="{375DBD9C-B5D7-C149-BC75-9B09D97DF2CD}" type="presOf" srcId="{F05BFEE3-1F2C-B84F-B812-F6D4D53CAE65}" destId="{C8E5B58F-A00D-AC4E-B971-EB6E4B3339AA}" srcOrd="0" destOrd="0" presId="urn:microsoft.com/office/officeart/2005/8/layout/orgChart1"/>
    <dgm:cxn modelId="{4AA54DB0-7BE6-B740-97C7-0E89411560A7}" type="presOf" srcId="{1F78CC48-6B99-3843-AF99-484D2CB2AF76}" destId="{DD1E081F-7053-0340-89C3-B7356BD51036}" srcOrd="0" destOrd="0" presId="urn:microsoft.com/office/officeart/2005/8/layout/orgChart1"/>
    <dgm:cxn modelId="{4534DEFB-D5AF-5B43-A6C5-F84AEBE2D126}" type="presOf" srcId="{B04B43EE-B445-5241-A4E0-E3DA4C7A2C85}" destId="{4F758425-0F53-AE45-836D-7B4799205F9D}" srcOrd="0" destOrd="0" presId="urn:microsoft.com/office/officeart/2005/8/layout/orgChart1"/>
    <dgm:cxn modelId="{F8EC1873-1041-9D4E-955F-E06859D8FC61}" type="presOf" srcId="{6E245753-FE09-164C-BE6C-B19091D3ABCA}" destId="{AC7D2AA6-9A66-4149-A02A-950FF66694F2}" srcOrd="0" destOrd="0" presId="urn:microsoft.com/office/officeart/2005/8/layout/orgChart1"/>
    <dgm:cxn modelId="{5FB01F89-288C-1042-8864-55F185CD2709}" srcId="{C30109ED-7C0C-DF49-BBEF-5534DDFF57D8}" destId="{B04B43EE-B445-5241-A4E0-E3DA4C7A2C85}" srcOrd="0" destOrd="0" parTransId="{A26C8B01-E171-4B45-A683-A63EC033A66F}" sibTransId="{CCF45FEB-6899-2648-B2E7-B96B8ED9C237}"/>
    <dgm:cxn modelId="{3A75E419-975B-644E-96FB-74707DE231FD}" type="presOf" srcId="{6432A3A8-2318-9842-B667-46DE4D1836D2}" destId="{5DA07E5D-60D4-E348-B5E1-85A9FCFD07D1}" srcOrd="1" destOrd="0" presId="urn:microsoft.com/office/officeart/2005/8/layout/orgChart1"/>
    <dgm:cxn modelId="{13EA4B43-748F-1448-AC0A-DC19945D9D0B}" srcId="{B04B43EE-B445-5241-A4E0-E3DA4C7A2C85}" destId="{F05BFEE3-1F2C-B84F-B812-F6D4D53CAE65}" srcOrd="2" destOrd="0" parTransId="{3A58D121-55FC-D545-8F4B-917CBFB06693}" sibTransId="{0DD67491-5403-EB40-BF0F-F6A5E677F8DE}"/>
    <dgm:cxn modelId="{2D2E5E0D-CAFE-704F-BD43-B66244F7B2B9}" type="presOf" srcId="{C30109ED-7C0C-DF49-BBEF-5534DDFF57D8}" destId="{6DAC9BB6-11BE-FF40-A950-40A03FE22B0D}" srcOrd="0" destOrd="0" presId="urn:microsoft.com/office/officeart/2005/8/layout/orgChart1"/>
    <dgm:cxn modelId="{9E5D9AB8-E5BE-4D49-8177-20C0B3DBE373}" srcId="{B04B43EE-B445-5241-A4E0-E3DA4C7A2C85}" destId="{6432A3A8-2318-9842-B667-46DE4D1836D2}" srcOrd="1" destOrd="0" parTransId="{1F78CC48-6B99-3843-AF99-484D2CB2AF76}" sibTransId="{EF87A239-0014-DE49-BF96-C85552A55280}"/>
    <dgm:cxn modelId="{4F47B342-25D9-2146-97D0-26566FB3F520}" type="presOf" srcId="{3A58D121-55FC-D545-8F4B-917CBFB06693}" destId="{C1D03403-AA54-094A-9724-F3D9357C2B4B}" srcOrd="0" destOrd="0" presId="urn:microsoft.com/office/officeart/2005/8/layout/orgChart1"/>
    <dgm:cxn modelId="{79A56D96-B633-834C-9D83-BC7F00ED79D5}" srcId="{B04B43EE-B445-5241-A4E0-E3DA4C7A2C85}" destId="{6E245753-FE09-164C-BE6C-B19091D3ABCA}" srcOrd="0" destOrd="0" parTransId="{EB05CEC3-98CF-ED44-BDDB-823D2440E114}" sibTransId="{DC589AAD-36CB-0941-9004-BC9055245CE4}"/>
    <dgm:cxn modelId="{6FED2C76-EFC0-4047-BCFD-6F20A3CDE070}" type="presParOf" srcId="{6DAC9BB6-11BE-FF40-A950-40A03FE22B0D}" destId="{9C9E16C0-6D0F-134F-9A99-E67F767D3EC1}" srcOrd="0" destOrd="0" presId="urn:microsoft.com/office/officeart/2005/8/layout/orgChart1"/>
    <dgm:cxn modelId="{FD41C55C-7B67-784D-A6C0-1B7603F1461F}" type="presParOf" srcId="{9C9E16C0-6D0F-134F-9A99-E67F767D3EC1}" destId="{D650F668-9BE2-3C44-90DE-E1EC617857BA}" srcOrd="0" destOrd="0" presId="urn:microsoft.com/office/officeart/2005/8/layout/orgChart1"/>
    <dgm:cxn modelId="{0569818E-60F5-5646-A5E6-B980A6B4F845}" type="presParOf" srcId="{D650F668-9BE2-3C44-90DE-E1EC617857BA}" destId="{4F758425-0F53-AE45-836D-7B4799205F9D}" srcOrd="0" destOrd="0" presId="urn:microsoft.com/office/officeart/2005/8/layout/orgChart1"/>
    <dgm:cxn modelId="{322EE62A-29D2-5046-8CA8-A1ABA9CF0B01}" type="presParOf" srcId="{D650F668-9BE2-3C44-90DE-E1EC617857BA}" destId="{EA54E286-A26E-D244-80DE-C0BFE0120F1B}" srcOrd="1" destOrd="0" presId="urn:microsoft.com/office/officeart/2005/8/layout/orgChart1"/>
    <dgm:cxn modelId="{3BA34E99-30E4-CC49-9D50-9B412160BFE9}" type="presParOf" srcId="{9C9E16C0-6D0F-134F-9A99-E67F767D3EC1}" destId="{C912FF62-B8DC-D944-8974-FDF157F6974D}" srcOrd="1" destOrd="0" presId="urn:microsoft.com/office/officeart/2005/8/layout/orgChart1"/>
    <dgm:cxn modelId="{099EF98F-3106-9A4B-8783-DFE1A61E30DC}" type="presParOf" srcId="{C912FF62-B8DC-D944-8974-FDF157F6974D}" destId="{DD1E081F-7053-0340-89C3-B7356BD51036}" srcOrd="0" destOrd="0" presId="urn:microsoft.com/office/officeart/2005/8/layout/orgChart1"/>
    <dgm:cxn modelId="{DC97BE61-5B9B-1E42-8BF4-948BA85A9402}" type="presParOf" srcId="{C912FF62-B8DC-D944-8974-FDF157F6974D}" destId="{85B28CFE-25AF-7448-8496-4144080B892E}" srcOrd="1" destOrd="0" presId="urn:microsoft.com/office/officeart/2005/8/layout/orgChart1"/>
    <dgm:cxn modelId="{DF088A74-885A-5141-9A9B-EA86FF0BE965}" type="presParOf" srcId="{85B28CFE-25AF-7448-8496-4144080B892E}" destId="{97619B1A-3C98-9241-905C-4DFCEEE29D82}" srcOrd="0" destOrd="0" presId="urn:microsoft.com/office/officeart/2005/8/layout/orgChart1"/>
    <dgm:cxn modelId="{DFD89DE0-57D1-0042-BE61-985E9ED80E4E}" type="presParOf" srcId="{97619B1A-3C98-9241-905C-4DFCEEE29D82}" destId="{1739643A-B12C-CC4F-B8E2-9B882DACA767}" srcOrd="0" destOrd="0" presId="urn:microsoft.com/office/officeart/2005/8/layout/orgChart1"/>
    <dgm:cxn modelId="{80DF1472-A722-3643-A327-20B641162315}" type="presParOf" srcId="{97619B1A-3C98-9241-905C-4DFCEEE29D82}" destId="{5DA07E5D-60D4-E348-B5E1-85A9FCFD07D1}" srcOrd="1" destOrd="0" presId="urn:microsoft.com/office/officeart/2005/8/layout/orgChart1"/>
    <dgm:cxn modelId="{8131BBF2-001D-8246-932F-D049066895E1}" type="presParOf" srcId="{85B28CFE-25AF-7448-8496-4144080B892E}" destId="{61565927-83C0-CA45-80CC-7B7A54C7DC40}" srcOrd="1" destOrd="0" presId="urn:microsoft.com/office/officeart/2005/8/layout/orgChart1"/>
    <dgm:cxn modelId="{156503FD-01EC-5E47-9A47-D3EC28EA4CD1}" type="presParOf" srcId="{85B28CFE-25AF-7448-8496-4144080B892E}" destId="{FAE5C2F6-3BEF-3441-995D-C615DF49DA04}" srcOrd="2" destOrd="0" presId="urn:microsoft.com/office/officeart/2005/8/layout/orgChart1"/>
    <dgm:cxn modelId="{285B152B-8861-5549-8D2C-F35817CBB505}" type="presParOf" srcId="{C912FF62-B8DC-D944-8974-FDF157F6974D}" destId="{C1D03403-AA54-094A-9724-F3D9357C2B4B}" srcOrd="2" destOrd="0" presId="urn:microsoft.com/office/officeart/2005/8/layout/orgChart1"/>
    <dgm:cxn modelId="{F73D8BBA-EBEA-D244-88B7-B63579750680}" type="presParOf" srcId="{C912FF62-B8DC-D944-8974-FDF157F6974D}" destId="{9E606125-1D0A-F945-B3FB-E68414124618}" srcOrd="3" destOrd="0" presId="urn:microsoft.com/office/officeart/2005/8/layout/orgChart1"/>
    <dgm:cxn modelId="{EB58FE9A-3F3F-FC4D-91D8-C11B53A2F861}" type="presParOf" srcId="{9E606125-1D0A-F945-B3FB-E68414124618}" destId="{F3229625-90EC-4347-A1CB-5F754B987526}" srcOrd="0" destOrd="0" presId="urn:microsoft.com/office/officeart/2005/8/layout/orgChart1"/>
    <dgm:cxn modelId="{DA935839-BD6D-3C4E-9F35-A619D8E45154}" type="presParOf" srcId="{F3229625-90EC-4347-A1CB-5F754B987526}" destId="{C8E5B58F-A00D-AC4E-B971-EB6E4B3339AA}" srcOrd="0" destOrd="0" presId="urn:microsoft.com/office/officeart/2005/8/layout/orgChart1"/>
    <dgm:cxn modelId="{6BDC141F-9FEB-1D41-91F6-006E0B1E9B11}" type="presParOf" srcId="{F3229625-90EC-4347-A1CB-5F754B987526}" destId="{6468E15B-9872-CE4E-8C49-32B95F7624AE}" srcOrd="1" destOrd="0" presId="urn:microsoft.com/office/officeart/2005/8/layout/orgChart1"/>
    <dgm:cxn modelId="{1774F8F7-893A-9A46-AF96-B1EFE1E907D7}" type="presParOf" srcId="{9E606125-1D0A-F945-B3FB-E68414124618}" destId="{B0A05ECF-5877-7749-906F-3141D30EEC9E}" srcOrd="1" destOrd="0" presId="urn:microsoft.com/office/officeart/2005/8/layout/orgChart1"/>
    <dgm:cxn modelId="{0A01CD8B-5357-0244-9661-5B82FED0521E}" type="presParOf" srcId="{9E606125-1D0A-F945-B3FB-E68414124618}" destId="{1B391E02-9F65-FD41-99D6-1EF4C173CF8E}" srcOrd="2" destOrd="0" presId="urn:microsoft.com/office/officeart/2005/8/layout/orgChart1"/>
    <dgm:cxn modelId="{EC927026-C187-C741-BFD4-0DE76A34D095}" type="presParOf" srcId="{9C9E16C0-6D0F-134F-9A99-E67F767D3EC1}" destId="{C3500FA7-9E70-B042-8CAD-B58CA580C05A}" srcOrd="2" destOrd="0" presId="urn:microsoft.com/office/officeart/2005/8/layout/orgChart1"/>
    <dgm:cxn modelId="{41C86B8F-293E-5E42-9B53-61FEE1184374}" type="presParOf" srcId="{C3500FA7-9E70-B042-8CAD-B58CA580C05A}" destId="{5B88330A-B4EB-844E-9350-2F5CA818D7EC}" srcOrd="0" destOrd="0" presId="urn:microsoft.com/office/officeart/2005/8/layout/orgChart1"/>
    <dgm:cxn modelId="{1044342F-C61D-7844-AA90-576A893F7517}" type="presParOf" srcId="{C3500FA7-9E70-B042-8CAD-B58CA580C05A}" destId="{4F9D3482-A793-4D4E-99A0-1A207529ADD2}" srcOrd="1" destOrd="0" presId="urn:microsoft.com/office/officeart/2005/8/layout/orgChart1"/>
    <dgm:cxn modelId="{AAA8DF26-3DB5-FD49-A168-3DF8798F082C}" type="presParOf" srcId="{4F9D3482-A793-4D4E-99A0-1A207529ADD2}" destId="{5E135616-C978-914E-873C-FE2C2F25640C}" srcOrd="0" destOrd="0" presId="urn:microsoft.com/office/officeart/2005/8/layout/orgChart1"/>
    <dgm:cxn modelId="{B3DE5C64-CA05-B04F-973C-FB07C6421687}" type="presParOf" srcId="{5E135616-C978-914E-873C-FE2C2F25640C}" destId="{AC7D2AA6-9A66-4149-A02A-950FF66694F2}" srcOrd="0" destOrd="0" presId="urn:microsoft.com/office/officeart/2005/8/layout/orgChart1"/>
    <dgm:cxn modelId="{AF23FCEF-CCDE-3647-9FE6-881272E8C936}" type="presParOf" srcId="{5E135616-C978-914E-873C-FE2C2F25640C}" destId="{B6CE015D-8C22-4E40-827A-9243CF04A4D5}" srcOrd="1" destOrd="0" presId="urn:microsoft.com/office/officeart/2005/8/layout/orgChart1"/>
    <dgm:cxn modelId="{BED5E592-2EE9-4F4E-88E3-11539BA8D812}" type="presParOf" srcId="{4F9D3482-A793-4D4E-99A0-1A207529ADD2}" destId="{563EF130-31D7-4A44-9677-37D64748BF3F}" srcOrd="1" destOrd="0" presId="urn:microsoft.com/office/officeart/2005/8/layout/orgChart1"/>
    <dgm:cxn modelId="{C97CA578-1927-624B-896E-8D0B053FDBBC}" type="presParOf" srcId="{4F9D3482-A793-4D4E-99A0-1A207529ADD2}" destId="{C9E785D9-D0F8-4047-BAB4-C4C3BAA61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3CB6C9-9EDE-4606-AF2E-F2BBB88D6C0C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213CD23-186C-4138-9860-FC84909356C6}">
      <dgm:prSet/>
      <dgm:spPr/>
      <dgm:t>
        <a:bodyPr/>
        <a:lstStyle/>
        <a:p>
          <a:r>
            <a:rPr lang="en-US" dirty="0"/>
            <a:t>Two elements of different types will produce different trees.</a:t>
          </a:r>
        </a:p>
      </dgm:t>
    </dgm:pt>
    <dgm:pt modelId="{F336E7EF-2688-4CB6-80D2-A53FDA4EFDFC}" type="parTrans" cxnId="{FC573897-144C-4C72-8849-64382DC02060}">
      <dgm:prSet/>
      <dgm:spPr/>
      <dgm:t>
        <a:bodyPr/>
        <a:lstStyle/>
        <a:p>
          <a:endParaRPr lang="en-US"/>
        </a:p>
      </dgm:t>
    </dgm:pt>
    <dgm:pt modelId="{FF48D2B9-B013-4322-99FE-24CF1AB74E59}" type="sibTrans" cxnId="{FC573897-144C-4C72-8849-64382DC02060}">
      <dgm:prSet/>
      <dgm:spPr/>
      <dgm:t>
        <a:bodyPr/>
        <a:lstStyle/>
        <a:p>
          <a:endParaRPr lang="en-US"/>
        </a:p>
      </dgm:t>
    </dgm:pt>
    <dgm:pt modelId="{900BD450-C550-4F57-9EFF-065F3E99A397}">
      <dgm:prSet/>
      <dgm:spPr/>
      <dgm:t>
        <a:bodyPr/>
        <a:lstStyle/>
        <a:p>
          <a:r>
            <a:rPr lang="en-US"/>
            <a:t>The developer can hint at which child elements may be stable across different renders with a key prop.</a:t>
          </a:r>
        </a:p>
      </dgm:t>
    </dgm:pt>
    <dgm:pt modelId="{CF9CB5BA-A0D8-4D63-ACF3-E41A47267774}" type="parTrans" cxnId="{E5CA8403-3609-45D1-B0B6-5A306D8744D8}">
      <dgm:prSet/>
      <dgm:spPr/>
      <dgm:t>
        <a:bodyPr/>
        <a:lstStyle/>
        <a:p>
          <a:endParaRPr lang="en-US"/>
        </a:p>
      </dgm:t>
    </dgm:pt>
    <dgm:pt modelId="{579B6FE8-0BC4-44DE-B566-76AD81743F83}" type="sibTrans" cxnId="{E5CA8403-3609-45D1-B0B6-5A306D8744D8}">
      <dgm:prSet/>
      <dgm:spPr/>
      <dgm:t>
        <a:bodyPr/>
        <a:lstStyle/>
        <a:p>
          <a:endParaRPr lang="en-US"/>
        </a:p>
      </dgm:t>
    </dgm:pt>
    <dgm:pt modelId="{6E290130-9D2F-004A-B4C8-70C49396548D}" type="pres">
      <dgm:prSet presAssocID="{833CB6C9-9EDE-4606-AF2E-F2BBB88D6C0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rtl="1"/>
          <a:endParaRPr lang="he-IL"/>
        </a:p>
      </dgm:t>
    </dgm:pt>
    <dgm:pt modelId="{EB7A8562-B29C-2040-9228-3E8F521CB968}" type="pres">
      <dgm:prSet presAssocID="{F213CD23-186C-4138-9860-FC84909356C6}" presName="hierRoot1" presStyleCnt="0"/>
      <dgm:spPr/>
    </dgm:pt>
    <dgm:pt modelId="{4A9F481D-A176-B447-B6A4-CCD1B48421E1}" type="pres">
      <dgm:prSet presAssocID="{F213CD23-186C-4138-9860-FC84909356C6}" presName="composite" presStyleCnt="0"/>
      <dgm:spPr/>
    </dgm:pt>
    <dgm:pt modelId="{2F2749B3-00DE-1C40-9F22-7445D5E6B4B0}" type="pres">
      <dgm:prSet presAssocID="{F213CD23-186C-4138-9860-FC84909356C6}" presName="background" presStyleLbl="node0" presStyleIdx="0" presStyleCnt="2"/>
      <dgm:spPr/>
    </dgm:pt>
    <dgm:pt modelId="{164B3317-7C87-014B-B8F7-16A6321E5A98}" type="pres">
      <dgm:prSet presAssocID="{F213CD23-186C-4138-9860-FC84909356C6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F8DCBD93-12B3-594C-BAE4-46ABC9A2E3C2}" type="pres">
      <dgm:prSet presAssocID="{F213CD23-186C-4138-9860-FC84909356C6}" presName="hierChild2" presStyleCnt="0"/>
      <dgm:spPr/>
    </dgm:pt>
    <dgm:pt modelId="{83428CB2-5797-284E-8237-DB142CE4B313}" type="pres">
      <dgm:prSet presAssocID="{900BD450-C550-4F57-9EFF-065F3E99A397}" presName="hierRoot1" presStyleCnt="0"/>
      <dgm:spPr/>
    </dgm:pt>
    <dgm:pt modelId="{0B338BBF-547B-D640-98BF-B063AA3D9EE3}" type="pres">
      <dgm:prSet presAssocID="{900BD450-C550-4F57-9EFF-065F3E99A397}" presName="composite" presStyleCnt="0"/>
      <dgm:spPr/>
    </dgm:pt>
    <dgm:pt modelId="{9242D4DE-FF20-854C-8DF3-CA4F0ABC0A66}" type="pres">
      <dgm:prSet presAssocID="{900BD450-C550-4F57-9EFF-065F3E99A397}" presName="background" presStyleLbl="node0" presStyleIdx="1" presStyleCnt="2"/>
      <dgm:spPr/>
    </dgm:pt>
    <dgm:pt modelId="{6F109B63-FF2A-1E49-BD61-6172423B3321}" type="pres">
      <dgm:prSet presAssocID="{900BD450-C550-4F57-9EFF-065F3E99A397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4C1362DF-FA43-2D4B-9645-7941B73CD772}" type="pres">
      <dgm:prSet presAssocID="{900BD450-C550-4F57-9EFF-065F3E99A397}" presName="hierChild2" presStyleCnt="0"/>
      <dgm:spPr/>
    </dgm:pt>
  </dgm:ptLst>
  <dgm:cxnLst>
    <dgm:cxn modelId="{FC573897-144C-4C72-8849-64382DC02060}" srcId="{833CB6C9-9EDE-4606-AF2E-F2BBB88D6C0C}" destId="{F213CD23-186C-4138-9860-FC84909356C6}" srcOrd="0" destOrd="0" parTransId="{F336E7EF-2688-4CB6-80D2-A53FDA4EFDFC}" sibTransId="{FF48D2B9-B013-4322-99FE-24CF1AB74E59}"/>
    <dgm:cxn modelId="{90668E30-0AAD-0F41-A82A-4116436AB23F}" type="presOf" srcId="{F213CD23-186C-4138-9860-FC84909356C6}" destId="{164B3317-7C87-014B-B8F7-16A6321E5A98}" srcOrd="0" destOrd="0" presId="urn:microsoft.com/office/officeart/2005/8/layout/hierarchy1"/>
    <dgm:cxn modelId="{E5CA8403-3609-45D1-B0B6-5A306D8744D8}" srcId="{833CB6C9-9EDE-4606-AF2E-F2BBB88D6C0C}" destId="{900BD450-C550-4F57-9EFF-065F3E99A397}" srcOrd="1" destOrd="0" parTransId="{CF9CB5BA-A0D8-4D63-ACF3-E41A47267774}" sibTransId="{579B6FE8-0BC4-44DE-B566-76AD81743F83}"/>
    <dgm:cxn modelId="{E7886BD6-788D-CD41-A805-A79A0BCBD3DA}" type="presOf" srcId="{833CB6C9-9EDE-4606-AF2E-F2BBB88D6C0C}" destId="{6E290130-9D2F-004A-B4C8-70C49396548D}" srcOrd="0" destOrd="0" presId="urn:microsoft.com/office/officeart/2005/8/layout/hierarchy1"/>
    <dgm:cxn modelId="{DEDE96B7-A65A-C141-9C6F-20DEB756382D}" type="presOf" srcId="{900BD450-C550-4F57-9EFF-065F3E99A397}" destId="{6F109B63-FF2A-1E49-BD61-6172423B3321}" srcOrd="0" destOrd="0" presId="urn:microsoft.com/office/officeart/2005/8/layout/hierarchy1"/>
    <dgm:cxn modelId="{E8397494-BD83-EC48-BA5C-E70F98E6E346}" type="presParOf" srcId="{6E290130-9D2F-004A-B4C8-70C49396548D}" destId="{EB7A8562-B29C-2040-9228-3E8F521CB968}" srcOrd="0" destOrd="0" presId="urn:microsoft.com/office/officeart/2005/8/layout/hierarchy1"/>
    <dgm:cxn modelId="{E5B2FBB7-E19C-6A4C-A50D-12A287F3D72B}" type="presParOf" srcId="{EB7A8562-B29C-2040-9228-3E8F521CB968}" destId="{4A9F481D-A176-B447-B6A4-CCD1B48421E1}" srcOrd="0" destOrd="0" presId="urn:microsoft.com/office/officeart/2005/8/layout/hierarchy1"/>
    <dgm:cxn modelId="{3CFBF95D-C1B2-0F4A-B874-0222B281E2DB}" type="presParOf" srcId="{4A9F481D-A176-B447-B6A4-CCD1B48421E1}" destId="{2F2749B3-00DE-1C40-9F22-7445D5E6B4B0}" srcOrd="0" destOrd="0" presId="urn:microsoft.com/office/officeart/2005/8/layout/hierarchy1"/>
    <dgm:cxn modelId="{87923AC4-28E5-1748-947A-5E964248FCC3}" type="presParOf" srcId="{4A9F481D-A176-B447-B6A4-CCD1B48421E1}" destId="{164B3317-7C87-014B-B8F7-16A6321E5A98}" srcOrd="1" destOrd="0" presId="urn:microsoft.com/office/officeart/2005/8/layout/hierarchy1"/>
    <dgm:cxn modelId="{1FBD6888-FCED-7242-8F27-55F5E3724F8C}" type="presParOf" srcId="{EB7A8562-B29C-2040-9228-3E8F521CB968}" destId="{F8DCBD93-12B3-594C-BAE4-46ABC9A2E3C2}" srcOrd="1" destOrd="0" presId="urn:microsoft.com/office/officeart/2005/8/layout/hierarchy1"/>
    <dgm:cxn modelId="{58715EB0-B835-AC43-AB38-7EBBCE9E978F}" type="presParOf" srcId="{6E290130-9D2F-004A-B4C8-70C49396548D}" destId="{83428CB2-5797-284E-8237-DB142CE4B313}" srcOrd="1" destOrd="0" presId="urn:microsoft.com/office/officeart/2005/8/layout/hierarchy1"/>
    <dgm:cxn modelId="{C2C91DCC-BFC2-2848-8349-5D4E8E16903E}" type="presParOf" srcId="{83428CB2-5797-284E-8237-DB142CE4B313}" destId="{0B338BBF-547B-D640-98BF-B063AA3D9EE3}" srcOrd="0" destOrd="0" presId="urn:microsoft.com/office/officeart/2005/8/layout/hierarchy1"/>
    <dgm:cxn modelId="{E0C87757-BF53-484C-B2FE-B2EFBD0A7A83}" type="presParOf" srcId="{0B338BBF-547B-D640-98BF-B063AA3D9EE3}" destId="{9242D4DE-FF20-854C-8DF3-CA4F0ABC0A66}" srcOrd="0" destOrd="0" presId="urn:microsoft.com/office/officeart/2005/8/layout/hierarchy1"/>
    <dgm:cxn modelId="{D0C3110F-1A20-964B-9658-A7F73B3B4EF1}" type="presParOf" srcId="{0B338BBF-547B-D640-98BF-B063AA3D9EE3}" destId="{6F109B63-FF2A-1E49-BD61-6172423B3321}" srcOrd="1" destOrd="0" presId="urn:microsoft.com/office/officeart/2005/8/layout/hierarchy1"/>
    <dgm:cxn modelId="{80BC65CF-B6FB-C945-A8F5-61116AF431E7}" type="presParOf" srcId="{83428CB2-5797-284E-8237-DB142CE4B313}" destId="{4C1362DF-FA43-2D4B-9645-7941B73CD77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CD4463-7EFA-4DE4-9B24-C7E3B40E179F}" type="doc">
      <dgm:prSet loTypeId="urn:microsoft.com/office/officeart/2005/8/layout/hierarchy1" loCatId="hierarchy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3418A5B-F17A-4FAB-9C70-9D25711D12DC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at the top level</a:t>
          </a:r>
          <a:r>
            <a:rPr lang="en-US" sz="3200" dirty="0"/>
            <a:t>. Don’t call Hooks inside loops, conditions, or nested functions.</a:t>
          </a:r>
        </a:p>
      </dgm:t>
    </dgm:pt>
    <dgm:pt modelId="{C48B3D31-EAA8-48D2-8A9B-9EE37D2508AC}" type="parTrans" cxnId="{A249A042-FD7A-41EC-9773-ECF2C56697C7}">
      <dgm:prSet/>
      <dgm:spPr/>
      <dgm:t>
        <a:bodyPr/>
        <a:lstStyle/>
        <a:p>
          <a:endParaRPr lang="en-US"/>
        </a:p>
      </dgm:t>
    </dgm:pt>
    <dgm:pt modelId="{E271315E-9624-4AF0-9C49-908777692E2B}" type="sibTrans" cxnId="{A249A042-FD7A-41EC-9773-ECF2C56697C7}">
      <dgm:prSet/>
      <dgm:spPr/>
      <dgm:t>
        <a:bodyPr/>
        <a:lstStyle/>
        <a:p>
          <a:endParaRPr lang="en-US"/>
        </a:p>
      </dgm:t>
    </dgm:pt>
    <dgm:pt modelId="{D4618279-A863-44E4-ABC8-4C3C044BC55A}">
      <dgm:prSet custT="1"/>
      <dgm:spPr/>
      <dgm:t>
        <a:bodyPr/>
        <a:lstStyle/>
        <a:p>
          <a:r>
            <a:rPr lang="en-US" sz="3200" dirty="0"/>
            <a:t>Only call Hooks </a:t>
          </a:r>
          <a:r>
            <a:rPr lang="en-US" sz="3200" b="1" dirty="0"/>
            <a:t>from React function components</a:t>
          </a:r>
          <a:r>
            <a:rPr lang="en-US" sz="3200" dirty="0"/>
            <a:t>. </a:t>
          </a:r>
        </a:p>
      </dgm:t>
    </dgm:pt>
    <dgm:pt modelId="{78E0D6D9-3DF2-43AC-BF72-8BAF61C39ACC}" type="parTrans" cxnId="{E14DE45F-2347-42DA-8257-17E1DC1BBB72}">
      <dgm:prSet/>
      <dgm:spPr/>
      <dgm:t>
        <a:bodyPr/>
        <a:lstStyle/>
        <a:p>
          <a:endParaRPr lang="en-US"/>
        </a:p>
      </dgm:t>
    </dgm:pt>
    <dgm:pt modelId="{95F9A558-F72A-4CD5-8091-A79473D520D6}" type="sibTrans" cxnId="{E14DE45F-2347-42DA-8257-17E1DC1BBB72}">
      <dgm:prSet/>
      <dgm:spPr/>
      <dgm:t>
        <a:bodyPr/>
        <a:lstStyle/>
        <a:p>
          <a:endParaRPr lang="en-US"/>
        </a:p>
      </dgm:t>
    </dgm:pt>
    <dgm:pt modelId="{61615B3B-5D47-9E49-A369-C4002B99CE68}" type="pres">
      <dgm:prSet presAssocID="{22CD4463-7EFA-4DE4-9B24-C7E3B40E179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rtl="1"/>
          <a:endParaRPr lang="he-IL"/>
        </a:p>
      </dgm:t>
    </dgm:pt>
    <dgm:pt modelId="{D92CBCCF-6731-BD4D-8D1B-06AB73FC4CA3}" type="pres">
      <dgm:prSet presAssocID="{13418A5B-F17A-4FAB-9C70-9D25711D12DC}" presName="hierRoot1" presStyleCnt="0"/>
      <dgm:spPr/>
    </dgm:pt>
    <dgm:pt modelId="{0EA65193-F0E7-C247-B4EF-E6CEC44AF63F}" type="pres">
      <dgm:prSet presAssocID="{13418A5B-F17A-4FAB-9C70-9D25711D12DC}" presName="composite" presStyleCnt="0"/>
      <dgm:spPr/>
    </dgm:pt>
    <dgm:pt modelId="{98BE5773-B6B2-F543-9DC7-06D12AE97AAC}" type="pres">
      <dgm:prSet presAssocID="{13418A5B-F17A-4FAB-9C70-9D25711D12DC}" presName="background" presStyleLbl="node0" presStyleIdx="0" presStyleCnt="2"/>
      <dgm:spPr/>
    </dgm:pt>
    <dgm:pt modelId="{18C81282-F8F4-1C45-BB57-7119A11104BA}" type="pres">
      <dgm:prSet presAssocID="{13418A5B-F17A-4FAB-9C70-9D25711D12DC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F730E42F-7EA5-A14C-9A97-1AE1CCB7C43D}" type="pres">
      <dgm:prSet presAssocID="{13418A5B-F17A-4FAB-9C70-9D25711D12DC}" presName="hierChild2" presStyleCnt="0"/>
      <dgm:spPr/>
    </dgm:pt>
    <dgm:pt modelId="{90BF81A3-C239-884F-A0D9-D57A18E5AC29}" type="pres">
      <dgm:prSet presAssocID="{D4618279-A863-44E4-ABC8-4C3C044BC55A}" presName="hierRoot1" presStyleCnt="0"/>
      <dgm:spPr/>
    </dgm:pt>
    <dgm:pt modelId="{95317942-6824-FD4A-B5EF-57142EF52D1A}" type="pres">
      <dgm:prSet presAssocID="{D4618279-A863-44E4-ABC8-4C3C044BC55A}" presName="composite" presStyleCnt="0"/>
      <dgm:spPr/>
    </dgm:pt>
    <dgm:pt modelId="{9130A4A9-3A95-A24D-BB38-C19C86FFF2A0}" type="pres">
      <dgm:prSet presAssocID="{D4618279-A863-44E4-ABC8-4C3C044BC55A}" presName="background" presStyleLbl="node0" presStyleIdx="1" presStyleCnt="2"/>
      <dgm:spPr/>
    </dgm:pt>
    <dgm:pt modelId="{34C87DC8-724F-7C4C-8DF7-2653CB316ADF}" type="pres">
      <dgm:prSet presAssocID="{D4618279-A863-44E4-ABC8-4C3C044BC55A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464877DD-3E3F-B744-95BC-FFA09FC66F07}" type="pres">
      <dgm:prSet presAssocID="{D4618279-A863-44E4-ABC8-4C3C044BC55A}" presName="hierChild2" presStyleCnt="0"/>
      <dgm:spPr/>
    </dgm:pt>
  </dgm:ptLst>
  <dgm:cxnLst>
    <dgm:cxn modelId="{852D67DC-C823-2D46-9888-EECD7B7F4ACE}" type="presOf" srcId="{22CD4463-7EFA-4DE4-9B24-C7E3B40E179F}" destId="{61615B3B-5D47-9E49-A369-C4002B99CE68}" srcOrd="0" destOrd="0" presId="urn:microsoft.com/office/officeart/2005/8/layout/hierarchy1"/>
    <dgm:cxn modelId="{A249A042-FD7A-41EC-9773-ECF2C56697C7}" srcId="{22CD4463-7EFA-4DE4-9B24-C7E3B40E179F}" destId="{13418A5B-F17A-4FAB-9C70-9D25711D12DC}" srcOrd="0" destOrd="0" parTransId="{C48B3D31-EAA8-48D2-8A9B-9EE37D2508AC}" sibTransId="{E271315E-9624-4AF0-9C49-908777692E2B}"/>
    <dgm:cxn modelId="{E14DE45F-2347-42DA-8257-17E1DC1BBB72}" srcId="{22CD4463-7EFA-4DE4-9B24-C7E3B40E179F}" destId="{D4618279-A863-44E4-ABC8-4C3C044BC55A}" srcOrd="1" destOrd="0" parTransId="{78E0D6D9-3DF2-43AC-BF72-8BAF61C39ACC}" sibTransId="{95F9A558-F72A-4CD5-8091-A79473D520D6}"/>
    <dgm:cxn modelId="{F0A283C9-ABE4-FB4E-8DF3-8AA6D995D5EA}" type="presOf" srcId="{D4618279-A863-44E4-ABC8-4C3C044BC55A}" destId="{34C87DC8-724F-7C4C-8DF7-2653CB316ADF}" srcOrd="0" destOrd="0" presId="urn:microsoft.com/office/officeart/2005/8/layout/hierarchy1"/>
    <dgm:cxn modelId="{3D012BF4-1534-1B40-BA27-3A5F0933253E}" type="presOf" srcId="{13418A5B-F17A-4FAB-9C70-9D25711D12DC}" destId="{18C81282-F8F4-1C45-BB57-7119A11104BA}" srcOrd="0" destOrd="0" presId="urn:microsoft.com/office/officeart/2005/8/layout/hierarchy1"/>
    <dgm:cxn modelId="{F0DB9182-AFBB-5642-997D-915D326B0E30}" type="presParOf" srcId="{61615B3B-5D47-9E49-A369-C4002B99CE68}" destId="{D92CBCCF-6731-BD4D-8D1B-06AB73FC4CA3}" srcOrd="0" destOrd="0" presId="urn:microsoft.com/office/officeart/2005/8/layout/hierarchy1"/>
    <dgm:cxn modelId="{4EC8EC26-C883-2A49-8008-31E4E1F88B61}" type="presParOf" srcId="{D92CBCCF-6731-BD4D-8D1B-06AB73FC4CA3}" destId="{0EA65193-F0E7-C247-B4EF-E6CEC44AF63F}" srcOrd="0" destOrd="0" presId="urn:microsoft.com/office/officeart/2005/8/layout/hierarchy1"/>
    <dgm:cxn modelId="{2FD51661-41CD-9A4B-A962-07194132A93E}" type="presParOf" srcId="{0EA65193-F0E7-C247-B4EF-E6CEC44AF63F}" destId="{98BE5773-B6B2-F543-9DC7-06D12AE97AAC}" srcOrd="0" destOrd="0" presId="urn:microsoft.com/office/officeart/2005/8/layout/hierarchy1"/>
    <dgm:cxn modelId="{3932A586-CA0A-1142-8A7D-68D73EE03D43}" type="presParOf" srcId="{0EA65193-F0E7-C247-B4EF-E6CEC44AF63F}" destId="{18C81282-F8F4-1C45-BB57-7119A11104BA}" srcOrd="1" destOrd="0" presId="urn:microsoft.com/office/officeart/2005/8/layout/hierarchy1"/>
    <dgm:cxn modelId="{43AEB933-25B1-244A-AD96-EEF44BAEEAD6}" type="presParOf" srcId="{D92CBCCF-6731-BD4D-8D1B-06AB73FC4CA3}" destId="{F730E42F-7EA5-A14C-9A97-1AE1CCB7C43D}" srcOrd="1" destOrd="0" presId="urn:microsoft.com/office/officeart/2005/8/layout/hierarchy1"/>
    <dgm:cxn modelId="{A86DDC22-6802-DD4A-BAF3-0C5A0DF7D838}" type="presParOf" srcId="{61615B3B-5D47-9E49-A369-C4002B99CE68}" destId="{90BF81A3-C239-884F-A0D9-D57A18E5AC29}" srcOrd="1" destOrd="0" presId="urn:microsoft.com/office/officeart/2005/8/layout/hierarchy1"/>
    <dgm:cxn modelId="{BAC101CB-4648-DC4F-BA47-D4419D971C1D}" type="presParOf" srcId="{90BF81A3-C239-884F-A0D9-D57A18E5AC29}" destId="{95317942-6824-FD4A-B5EF-57142EF52D1A}" srcOrd="0" destOrd="0" presId="urn:microsoft.com/office/officeart/2005/8/layout/hierarchy1"/>
    <dgm:cxn modelId="{EF032391-BACA-E141-BCD5-558039B5D02B}" type="presParOf" srcId="{95317942-6824-FD4A-B5EF-57142EF52D1A}" destId="{9130A4A9-3A95-A24D-BB38-C19C86FFF2A0}" srcOrd="0" destOrd="0" presId="urn:microsoft.com/office/officeart/2005/8/layout/hierarchy1"/>
    <dgm:cxn modelId="{1405D50D-B9F9-BD4D-B507-DB8366551FE4}" type="presParOf" srcId="{95317942-6824-FD4A-B5EF-57142EF52D1A}" destId="{34C87DC8-724F-7C4C-8DF7-2653CB316ADF}" srcOrd="1" destOrd="0" presId="urn:microsoft.com/office/officeart/2005/8/layout/hierarchy1"/>
    <dgm:cxn modelId="{5B70DDA3-6EC5-7143-B798-63054F839B11}" type="presParOf" srcId="{90BF81A3-C239-884F-A0D9-D57A18E5AC29}" destId="{464877DD-3E3F-B744-95BC-FFA09FC66F0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970913" y="972424"/>
          <a:ext cx="204086" cy="894092"/>
        </a:xfrm>
        <a:custGeom>
          <a:avLst/>
          <a:gdLst/>
          <a:ahLst/>
          <a:cxnLst/>
          <a:rect l="0" t="0" r="0" b="0"/>
          <a:pathLst>
            <a:path>
              <a:moveTo>
                <a:pt x="204086" y="0"/>
              </a:moveTo>
              <a:lnTo>
                <a:pt x="204086" y="894092"/>
              </a:lnTo>
              <a:lnTo>
                <a:pt x="0" y="89409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175000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4099"/>
              </a:lnTo>
              <a:lnTo>
                <a:pt x="1175926" y="1584099"/>
              </a:lnTo>
              <a:lnTo>
                <a:pt x="1175926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999073" y="972424"/>
          <a:ext cx="1175926" cy="1788185"/>
        </a:xfrm>
        <a:custGeom>
          <a:avLst/>
          <a:gdLst/>
          <a:ahLst/>
          <a:cxnLst/>
          <a:rect l="0" t="0" r="0" b="0"/>
          <a:pathLst>
            <a:path>
              <a:moveTo>
                <a:pt x="1175926" y="0"/>
              </a:moveTo>
              <a:lnTo>
                <a:pt x="1175926" y="1584099"/>
              </a:lnTo>
              <a:lnTo>
                <a:pt x="0" y="1584099"/>
              </a:lnTo>
              <a:lnTo>
                <a:pt x="0" y="178818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203160" y="584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Browser DOM</a:t>
          </a:r>
        </a:p>
      </dsp:txBody>
      <dsp:txXfrm>
        <a:off x="2203160" y="584"/>
        <a:ext cx="1943679" cy="971839"/>
      </dsp:txXfrm>
    </dsp:sp>
    <dsp:sp modelId="{1739643A-B12C-CC4F-B8E2-9B882DACA767}">
      <dsp:nvSpPr>
        <dsp:cNvPr id="0" name=""/>
        <dsp:cNvSpPr/>
      </dsp:nvSpPr>
      <dsp:spPr>
        <a:xfrm>
          <a:off x="1027233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/>
            <a:t>DOM Elements</a:t>
          </a:r>
          <a:endParaRPr lang="en-US" sz="3300" kern="1200" dirty="0"/>
        </a:p>
      </dsp:txBody>
      <dsp:txXfrm>
        <a:off x="1027233" y="2760610"/>
        <a:ext cx="1943679" cy="971839"/>
      </dsp:txXfrm>
    </dsp:sp>
    <dsp:sp modelId="{C8E5B58F-A00D-AC4E-B971-EB6E4B3339AA}">
      <dsp:nvSpPr>
        <dsp:cNvPr id="0" name=""/>
        <dsp:cNvSpPr/>
      </dsp:nvSpPr>
      <dsp:spPr>
        <a:xfrm>
          <a:off x="3379086" y="2760610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DOM Elements</a:t>
          </a:r>
        </a:p>
      </dsp:txBody>
      <dsp:txXfrm>
        <a:off x="3379086" y="2760610"/>
        <a:ext cx="1943679" cy="971839"/>
      </dsp:txXfrm>
    </dsp:sp>
    <dsp:sp modelId="{AC7D2AA6-9A66-4149-A02A-950FF66694F2}">
      <dsp:nvSpPr>
        <dsp:cNvPr id="0" name=""/>
        <dsp:cNvSpPr/>
      </dsp:nvSpPr>
      <dsp:spPr>
        <a:xfrm>
          <a:off x="1027233" y="1380597"/>
          <a:ext cx="1943679" cy="971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DOM Elements</a:t>
          </a:r>
        </a:p>
      </dsp:txBody>
      <dsp:txXfrm>
        <a:off x="1027233" y="1380597"/>
        <a:ext cx="1943679" cy="971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8330A-B4EB-844E-9350-2F5CA818D7EC}">
      <dsp:nvSpPr>
        <dsp:cNvPr id="0" name=""/>
        <dsp:cNvSpPr/>
      </dsp:nvSpPr>
      <dsp:spPr>
        <a:xfrm>
          <a:off x="2817662" y="989854"/>
          <a:ext cx="207440" cy="908786"/>
        </a:xfrm>
        <a:custGeom>
          <a:avLst/>
          <a:gdLst/>
          <a:ahLst/>
          <a:cxnLst/>
          <a:rect l="0" t="0" r="0" b="0"/>
          <a:pathLst>
            <a:path>
              <a:moveTo>
                <a:pt x="207440" y="0"/>
              </a:moveTo>
              <a:lnTo>
                <a:pt x="207440" y="908786"/>
              </a:lnTo>
              <a:lnTo>
                <a:pt x="0" y="90878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03403-AA54-094A-9724-F3D9357C2B4B}">
      <dsp:nvSpPr>
        <dsp:cNvPr id="0" name=""/>
        <dsp:cNvSpPr/>
      </dsp:nvSpPr>
      <dsp:spPr>
        <a:xfrm>
          <a:off x="3025102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0132"/>
              </a:lnTo>
              <a:lnTo>
                <a:pt x="1195251" y="1610132"/>
              </a:lnTo>
              <a:lnTo>
                <a:pt x="1195251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081F-7053-0340-89C3-B7356BD51036}">
      <dsp:nvSpPr>
        <dsp:cNvPr id="0" name=""/>
        <dsp:cNvSpPr/>
      </dsp:nvSpPr>
      <dsp:spPr>
        <a:xfrm>
          <a:off x="1829850" y="989854"/>
          <a:ext cx="1195251" cy="1817572"/>
        </a:xfrm>
        <a:custGeom>
          <a:avLst/>
          <a:gdLst/>
          <a:ahLst/>
          <a:cxnLst/>
          <a:rect l="0" t="0" r="0" b="0"/>
          <a:pathLst>
            <a:path>
              <a:moveTo>
                <a:pt x="1195251" y="0"/>
              </a:moveTo>
              <a:lnTo>
                <a:pt x="1195251" y="1610132"/>
              </a:lnTo>
              <a:lnTo>
                <a:pt x="0" y="1610132"/>
              </a:lnTo>
              <a:lnTo>
                <a:pt x="0" y="181757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58425-0F53-AE45-836D-7B4799205F9D}">
      <dsp:nvSpPr>
        <dsp:cNvPr id="0" name=""/>
        <dsp:cNvSpPr/>
      </dsp:nvSpPr>
      <dsp:spPr>
        <a:xfrm>
          <a:off x="2037291" y="2043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React DOM</a:t>
          </a:r>
        </a:p>
      </dsp:txBody>
      <dsp:txXfrm>
        <a:off x="2037291" y="2043"/>
        <a:ext cx="1975622" cy="987811"/>
      </dsp:txXfrm>
    </dsp:sp>
    <dsp:sp modelId="{1739643A-B12C-CC4F-B8E2-9B882DACA767}">
      <dsp:nvSpPr>
        <dsp:cNvPr id="0" name=""/>
        <dsp:cNvSpPr/>
      </dsp:nvSpPr>
      <dsp:spPr>
        <a:xfrm>
          <a:off x="842039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React Elements</a:t>
          </a:r>
        </a:p>
      </dsp:txBody>
      <dsp:txXfrm>
        <a:off x="842039" y="2807427"/>
        <a:ext cx="1975622" cy="987811"/>
      </dsp:txXfrm>
    </dsp:sp>
    <dsp:sp modelId="{C8E5B58F-A00D-AC4E-B971-EB6E4B3339AA}">
      <dsp:nvSpPr>
        <dsp:cNvPr id="0" name=""/>
        <dsp:cNvSpPr/>
      </dsp:nvSpPr>
      <dsp:spPr>
        <a:xfrm>
          <a:off x="3232542" y="2807427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React Elements</a:t>
          </a:r>
        </a:p>
      </dsp:txBody>
      <dsp:txXfrm>
        <a:off x="3232542" y="2807427"/>
        <a:ext cx="1975622" cy="987811"/>
      </dsp:txXfrm>
    </dsp:sp>
    <dsp:sp modelId="{AC7D2AA6-9A66-4149-A02A-950FF66694F2}">
      <dsp:nvSpPr>
        <dsp:cNvPr id="0" name=""/>
        <dsp:cNvSpPr/>
      </dsp:nvSpPr>
      <dsp:spPr>
        <a:xfrm>
          <a:off x="842039" y="1404735"/>
          <a:ext cx="1975622" cy="9878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React Elements</a:t>
          </a:r>
        </a:p>
      </dsp:txBody>
      <dsp:txXfrm>
        <a:off x="842039" y="1404735"/>
        <a:ext cx="1975622" cy="9878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749B3-00DE-1C40-9F22-7445D5E6B4B0}">
      <dsp:nvSpPr>
        <dsp:cNvPr id="0" name=""/>
        <dsp:cNvSpPr/>
      </dsp:nvSpPr>
      <dsp:spPr>
        <a:xfrm>
          <a:off x="1288" y="8007"/>
          <a:ext cx="4521910" cy="287141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4B3317-7C87-014B-B8F7-16A6321E5A98}">
      <dsp:nvSpPr>
        <dsp:cNvPr id="0" name=""/>
        <dsp:cNvSpPr/>
      </dsp:nvSpPr>
      <dsp:spPr>
        <a:xfrm>
          <a:off x="503722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Two elements of different types will produce different trees.</a:t>
          </a:r>
        </a:p>
      </dsp:txBody>
      <dsp:txXfrm>
        <a:off x="587823" y="569421"/>
        <a:ext cx="4353708" cy="2703210"/>
      </dsp:txXfrm>
    </dsp:sp>
    <dsp:sp modelId="{9242D4DE-FF20-854C-8DF3-CA4F0ABC0A66}">
      <dsp:nvSpPr>
        <dsp:cNvPr id="0" name=""/>
        <dsp:cNvSpPr/>
      </dsp:nvSpPr>
      <dsp:spPr>
        <a:xfrm>
          <a:off x="5528067" y="8007"/>
          <a:ext cx="4521910" cy="287141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109B63-FF2A-1E49-BD61-6172423B3321}">
      <dsp:nvSpPr>
        <dsp:cNvPr id="0" name=""/>
        <dsp:cNvSpPr/>
      </dsp:nvSpPr>
      <dsp:spPr>
        <a:xfrm>
          <a:off x="6030501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The developer can hint at which child elements may be stable across different renders with a key prop.</a:t>
          </a:r>
        </a:p>
      </dsp:txBody>
      <dsp:txXfrm>
        <a:off x="6114602" y="569421"/>
        <a:ext cx="4353708" cy="27032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E5773-B6B2-F543-9DC7-06D12AE97AAC}">
      <dsp:nvSpPr>
        <dsp:cNvPr id="0" name=""/>
        <dsp:cNvSpPr/>
      </dsp:nvSpPr>
      <dsp:spPr>
        <a:xfrm>
          <a:off x="66218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C81282-F8F4-1C45-BB57-7119A11104BA}">
      <dsp:nvSpPr>
        <dsp:cNvPr id="0" name=""/>
        <dsp:cNvSpPr/>
      </dsp:nvSpPr>
      <dsp:spPr>
        <a:xfrm>
          <a:off x="562468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Only call Hooks </a:t>
          </a:r>
          <a:r>
            <a:rPr lang="en-US" sz="3200" b="1" kern="1200" dirty="0"/>
            <a:t>at the top level</a:t>
          </a:r>
          <a:r>
            <a:rPr lang="en-US" sz="3200" kern="1200" dirty="0"/>
            <a:t>. Don’t call Hooks inside loops, conditions, or nested functions.</a:t>
          </a:r>
        </a:p>
      </dsp:txBody>
      <dsp:txXfrm>
        <a:off x="645534" y="556156"/>
        <a:ext cx="4300123" cy="2669940"/>
      </dsp:txXfrm>
    </dsp:sp>
    <dsp:sp modelId="{9130A4A9-3A95-A24D-BB38-C19C86FFF2A0}">
      <dsp:nvSpPr>
        <dsp:cNvPr id="0" name=""/>
        <dsp:cNvSpPr/>
      </dsp:nvSpPr>
      <dsp:spPr>
        <a:xfrm>
          <a:off x="5524975" y="1652"/>
          <a:ext cx="4466255" cy="2836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C87DC8-724F-7C4C-8DF7-2653CB316ADF}">
      <dsp:nvSpPr>
        <dsp:cNvPr id="0" name=""/>
        <dsp:cNvSpPr/>
      </dsp:nvSpPr>
      <dsp:spPr>
        <a:xfrm>
          <a:off x="6021225" y="473090"/>
          <a:ext cx="4466255" cy="2836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Only call Hooks </a:t>
          </a:r>
          <a:r>
            <a:rPr lang="en-US" sz="3200" b="1" kern="1200" dirty="0"/>
            <a:t>from React function components</a:t>
          </a:r>
          <a:r>
            <a:rPr lang="en-US" sz="3200" kern="1200" dirty="0"/>
            <a:t>. </a:t>
          </a:r>
        </a:p>
      </dsp:txBody>
      <dsp:txXfrm>
        <a:off x="6104291" y="556156"/>
        <a:ext cx="4300123" cy="2669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E32E3-C85C-A646-83AE-4BFCF71B48F2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6E00D-ADAA-114F-B73A-472E97A04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3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8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4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6E00D-ADAA-114F-B73A-472E97A04A8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6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10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2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91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3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66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2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6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27DAA-640C-A145-BAD1-A88C9641094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78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B227DAA-640C-A145-BAD1-A88C9641094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3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B227DAA-640C-A145-BAD1-A88C9641094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F931145-DEA8-C54A-8093-A5812C6A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7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galamo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blog/2019/08/15/new-react-devtools.html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latentflip.com/loupe/?code=JC5vbignYnV0dG9uJywgJ2NsaWNrJywgZnVuY3Rpb24gb25DbGljaygpIHsKICAgIHNldFRpbWVvdXQoZnVuY3Rpb24gdGltZXIoKSB7CiAgICAgICAgY29uc29sZS5sb2coJ1lvdSBjbGlja2VkIHRoZSBidXR0b24hJyk7ICAgIAogICAgfSwgMjAwMCk7Cn0pOwoKY29uc29sZS5sb2coIkhpISIpOwp2YXIgYSA9IDU7CnZhciBiID0gYSArIDU7CgpzZXRUaW1lb3V0KGZ1bmN0aW9uIHRpbWVvdXQoKSB7CiAgICBjb25zb2xlLmxvZygiQ2xpY2sgdGhlIGJ1dHRvbiEiKTsKfSwgNTAwMCk7Cgpjb25zb2xlLmxvZygiV2VsY29tZSB0byBsb3VwZS4iKTs%3D!!!PGJ1dHRvbj5DbGljayBtZSE8L2J1dHRvbj4%3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search/?query=author%3A%22Eve%20Porcello%22&amp;sort=relevance&amp;highlight=true" TargetMode="External"/><Relationship Id="rId7" Type="http://schemas.openxmlformats.org/officeDocument/2006/relationships/hyperlink" Target="https://learning.oreilly.com/videos/react-16/9781789132229" TargetMode="External"/><Relationship Id="rId2" Type="http://schemas.openxmlformats.org/officeDocument/2006/relationships/hyperlink" Target="https://reactjs.org/do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oPo4EQmkjvY&amp;t=1828s" TargetMode="External"/><Relationship Id="rId5" Type="http://schemas.openxmlformats.org/officeDocument/2006/relationships/hyperlink" Target="https://learning.oreilly.com/library/view/learning-react/" TargetMode="External"/><Relationship Id="rId4" Type="http://schemas.openxmlformats.org/officeDocument/2006/relationships/hyperlink" Target="https://learning.oreilly.com/search/?query=author%3A%22Alex%20Banks%22&amp;sort=relevance&amp;highlight=true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tatic-getderivedstatefromprops" TargetMode="External"/><Relationship Id="rId2" Type="http://schemas.openxmlformats.org/officeDocument/2006/relationships/hyperlink" Target="https://reactjs.org/docs/react-component.html#construc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actjs.org/docs/react-component.html#componentdidmount" TargetMode="External"/><Relationship Id="rId4" Type="http://schemas.openxmlformats.org/officeDocument/2006/relationships/hyperlink" Target="https://reactjs.org/docs/react-component.html#render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/react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js.org/docs/react-component.html#componentdidupdate" TargetMode="External"/><Relationship Id="rId5" Type="http://schemas.openxmlformats.org/officeDocument/2006/relationships/hyperlink" Target="https://reactjs.org/docs/react-component.html#getsnapshotbeforeupdate" TargetMode="External"/><Relationship Id="rId4" Type="http://schemas.openxmlformats.org/officeDocument/2006/relationships/hyperlink" Target="https://reactjs.org/docs/react-component.html#render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houldcomponentupdate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getsnapshotbeforeupdate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#shouldcomponentupdate" TargetMode="External"/><Relationship Id="rId2" Type="http://schemas.openxmlformats.org/officeDocument/2006/relationships/hyperlink" Target="https://reactjs.org/docs/react-component.html#componentdidupdate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react-component.html#static-getderivedstatefromprops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BD93-A676-5943-94E9-01C36A98D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16523" y="1568464"/>
            <a:ext cx="10572000" cy="2971051"/>
          </a:xfrm>
          <a:noFill/>
        </p:spPr>
        <p:txBody>
          <a:bodyPr/>
          <a:lstStyle/>
          <a:p>
            <a:pPr algn="ctr"/>
            <a:r>
              <a:rPr lang="en-US" sz="8800" spc="600" dirty="0">
                <a:cs typeface="+mn-cs"/>
              </a:rPr>
              <a:t>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9D58B-127C-AD4A-83C4-4FA39CE89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0" y="5811425"/>
            <a:ext cx="10572000" cy="434974"/>
          </a:xfrm>
        </p:spPr>
        <p:txBody>
          <a:bodyPr/>
          <a:lstStyle/>
          <a:p>
            <a:r>
              <a:rPr lang="en-US" dirty="0"/>
              <a:t>	  Gal </a:t>
            </a:r>
            <a:r>
              <a:rPr lang="en-US" dirty="0" err="1"/>
              <a:t>Amouyal</a:t>
            </a:r>
            <a:r>
              <a:rPr lang="en-US" dirty="0"/>
              <a:t>	                  </a:t>
            </a:r>
            <a:r>
              <a:rPr lang="en-US" dirty="0" err="1"/>
              <a:t>gal.amouyal@ibm.com</a:t>
            </a:r>
            <a:r>
              <a:rPr lang="en-US" dirty="0"/>
              <a:t>                  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https://github.com/galamo</a:t>
            </a:r>
            <a:r>
              <a:rPr lang="en-US" dirty="0"/>
              <a:t>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A4431-6934-5C45-9F0A-8293818B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97" y="5668442"/>
            <a:ext cx="577957" cy="57795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A088C6-AFF5-7F4A-BB0D-63CE594C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04" y="5668442"/>
            <a:ext cx="604648" cy="60464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2E869-FF58-8648-A9AA-546444E72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828" y="5668442"/>
            <a:ext cx="604649" cy="60464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8789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React’s</a:t>
            </a:r>
            <a:r>
              <a:rPr lang="en-US" dirty="0"/>
              <a:t> past and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1741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 Fiber engine</a:t>
            </a:r>
          </a:p>
          <a:p>
            <a:r>
              <a:rPr lang="en-US" sz="2600" dirty="0"/>
              <a:t> Hooks</a:t>
            </a:r>
          </a:p>
          <a:p>
            <a:r>
              <a:rPr lang="en-US" sz="2600" dirty="0"/>
              <a:t> New lifecycle</a:t>
            </a:r>
          </a:p>
          <a:p>
            <a:r>
              <a:rPr lang="en-US" sz="2600" dirty="0"/>
              <a:t> Concurrent</a:t>
            </a:r>
          </a:p>
          <a:p>
            <a:r>
              <a:rPr lang="en-US" sz="2600" dirty="0"/>
              <a:t> Suspense</a:t>
            </a:r>
          </a:p>
          <a:p>
            <a:r>
              <a:rPr lang="en-US" sz="2600" dirty="0"/>
              <a:t> New Dev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E055E-2564-1E4D-9DDB-291F5DA8FDA4}"/>
              </a:ext>
            </a:extLst>
          </p:cNvPr>
          <p:cNvSpPr txBox="1"/>
          <p:nvPr/>
        </p:nvSpPr>
        <p:spPr>
          <a:xfrm>
            <a:off x="1064871" y="6261904"/>
            <a:ext cx="1006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https://reactjs.org/blog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 – batch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439" y="2460910"/>
            <a:ext cx="11435703" cy="363651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React follow a batch update mechanism to update the real DOM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No manipulating the DOM every single change </a:t>
            </a:r>
          </a:p>
        </p:txBody>
      </p:sp>
    </p:spTree>
    <p:extLst>
      <p:ext uri="{BB962C8B-B14F-4D97-AF65-F5344CB8AC3E}">
        <p14:creationId xmlns:p14="http://schemas.microsoft.com/office/powerpoint/2010/main" val="375346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Virtual DOM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5AE03A-3791-AC4A-B446-D3B6D83E8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903" y="2337461"/>
            <a:ext cx="10616289" cy="369186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14685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56F5D62-3789-4851-A6F4-938AFE63F9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61246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987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Reconciliation – The Diffing Algorithm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56903C-CF67-3045-A8FE-6C4A7CAC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23887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Root element type – different ?</a:t>
            </a:r>
            <a:r>
              <a:rPr lang="he-IL" sz="2600" dirty="0"/>
              <a:t> 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DOM element same type, check the attribute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Children's compare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the Key </a:t>
            </a:r>
          </a:p>
        </p:txBody>
      </p:sp>
    </p:spTree>
    <p:extLst>
      <p:ext uri="{BB962C8B-B14F-4D97-AF65-F5344CB8AC3E}">
        <p14:creationId xmlns:p14="http://schemas.microsoft.com/office/powerpoint/2010/main" val="17294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2413000"/>
            <a:ext cx="5426034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iterates both lists and generate mutation over the diff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5B1B1-7F99-284C-997A-A1797CD06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206" y="2413000"/>
            <a:ext cx="4674639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00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Reconciliation – Children's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7321-54A9-2742-844C-A4892729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600" dirty="0"/>
              <a:t>React will Mutate every child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D0183-ED07-1C43-A78C-CFAAFC0E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458" y="2413000"/>
            <a:ext cx="4842135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6406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67ADF-DDE4-A442-A102-86D54BA94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1" b="-1"/>
          <a:stretch/>
        </p:blipFill>
        <p:spPr>
          <a:xfrm>
            <a:off x="1143925" y="643467"/>
            <a:ext cx="99041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1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A higher-order component is a function that takes a component and returns a new component.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Reuse Logic</a:t>
            </a:r>
          </a:p>
        </p:txBody>
      </p:sp>
    </p:spTree>
    <p:extLst>
      <p:ext uri="{BB962C8B-B14F-4D97-AF65-F5344CB8AC3E}">
        <p14:creationId xmlns:p14="http://schemas.microsoft.com/office/powerpoint/2010/main" val="9214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Take a Component as argument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Component</a:t>
            </a:r>
          </a:p>
        </p:txBody>
      </p:sp>
    </p:spTree>
    <p:extLst>
      <p:ext uri="{BB962C8B-B14F-4D97-AF65-F5344CB8AC3E}">
        <p14:creationId xmlns:p14="http://schemas.microsoft.com/office/powerpoint/2010/main" val="10192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sucks 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60" y="2530545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 It’s hard to reuse stateful logic between components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Complex components become hard to understand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 Classes confuse both people and machines</a:t>
            </a:r>
          </a:p>
        </p:txBody>
      </p:sp>
    </p:spTree>
    <p:extLst>
      <p:ext uri="{BB962C8B-B14F-4D97-AF65-F5344CB8AC3E}">
        <p14:creationId xmlns:p14="http://schemas.microsoft.com/office/powerpoint/2010/main" val="42647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5E0A4-A6D1-7244-99BC-CE0405B18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Before we start…</a:t>
            </a:r>
          </a:p>
        </p:txBody>
      </p:sp>
    </p:spTree>
    <p:extLst>
      <p:ext uri="{BB962C8B-B14F-4D97-AF65-F5344CB8AC3E}">
        <p14:creationId xmlns:p14="http://schemas.microsoft.com/office/powerpoint/2010/main" val="36673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Hooks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2222287"/>
            <a:ext cx="9966953" cy="3636511"/>
          </a:xfrm>
          <a:effectLst/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React Hooks are functions that let us hook into the React state and lifecycle features from function components</a:t>
            </a:r>
          </a:p>
        </p:txBody>
      </p:sp>
    </p:spTree>
    <p:extLst>
      <p:ext uri="{BB962C8B-B14F-4D97-AF65-F5344CB8AC3E}">
        <p14:creationId xmlns:p14="http://schemas.microsoft.com/office/powerpoint/2010/main" val="407698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Rules of Hooks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95C882B-7BD7-418F-9103-EB18B60E36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18688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626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useState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0072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Managing state inside function component</a:t>
            </a:r>
          </a:p>
        </p:txBody>
      </p:sp>
    </p:spTree>
    <p:extLst>
      <p:ext uri="{BB962C8B-B14F-4D97-AF65-F5344CB8AC3E}">
        <p14:creationId xmlns:p14="http://schemas.microsoft.com/office/powerpoint/2010/main" val="425317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589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F4417-A07C-CB4A-9AEA-618D1E5D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Sync - check if token exist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Async – Validate the token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the relevant component</a:t>
            </a:r>
          </a:p>
        </p:txBody>
      </p:sp>
    </p:spTree>
    <p:extLst>
      <p:ext uri="{BB962C8B-B14F-4D97-AF65-F5344CB8AC3E}">
        <p14:creationId xmlns:p14="http://schemas.microsoft.com/office/powerpoint/2010/main" val="244585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 side effects – event handlers, async request,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794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useRef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Access the DOM directly </a:t>
            </a:r>
          </a:p>
        </p:txBody>
      </p:sp>
    </p:spTree>
    <p:extLst>
      <p:ext uri="{BB962C8B-B14F-4D97-AF65-F5344CB8AC3E}">
        <p14:creationId xmlns:p14="http://schemas.microsoft.com/office/powerpoint/2010/main" val="338572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useCallback</a:t>
            </a:r>
            <a:r>
              <a:rPr lang="en-US" dirty="0"/>
              <a:t> &amp; </a:t>
            </a:r>
            <a:r>
              <a:rPr lang="en-US" dirty="0" err="1"/>
              <a:t>useMemo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68645"/>
            <a:ext cx="10554574" cy="3636511"/>
          </a:xfrm>
        </p:spPr>
        <p:txBody>
          <a:bodyPr>
            <a:normAutofit/>
          </a:bodyPr>
          <a:lstStyle/>
          <a:p>
            <a:r>
              <a:rPr lang="en-US" dirty="0"/>
              <a:t>The React </a:t>
            </a:r>
            <a:r>
              <a:rPr lang="en-US" dirty="0" err="1"/>
              <a:t>useCallback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callback function.</a:t>
            </a:r>
          </a:p>
          <a:p>
            <a:r>
              <a:rPr lang="en-US" dirty="0"/>
              <a:t>The React </a:t>
            </a:r>
            <a:r>
              <a:rPr lang="en-US" dirty="0" err="1"/>
              <a:t>useMemo</a:t>
            </a:r>
            <a:r>
              <a:rPr lang="en-US" dirty="0"/>
              <a:t> Hook returns a </a:t>
            </a:r>
            <a:r>
              <a:rPr lang="en-US" dirty="0" err="1"/>
              <a:t>memoized</a:t>
            </a:r>
            <a:r>
              <a:rPr lang="en-US" dirty="0"/>
              <a:t> value.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Global State Management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85"/>
            <a:ext cx="10554574" cy="363651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Inputs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Forms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Routing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Date pickers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Menus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Tabs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Filters</a:t>
            </a:r>
          </a:p>
          <a:p>
            <a:pPr>
              <a:lnSpc>
                <a:spcPct val="150000"/>
              </a:lnSpc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4846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Problem – Global State Management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036" y="2328862"/>
            <a:ext cx="3835583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/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9B116-FC3C-6040-A4B4-09C77B35B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72" y="2413000"/>
            <a:ext cx="4266906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0935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5D987-90BA-C543-BB04-BCAC0A1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86"/>
          <a:stretch/>
        </p:blipFill>
        <p:spPr>
          <a:xfrm>
            <a:off x="1143950" y="643467"/>
            <a:ext cx="9904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0" y="2671702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The application has a </a:t>
            </a:r>
            <a:r>
              <a:rPr lang="en-US" sz="2600" i="1" dirty="0"/>
              <a:t>central / root</a:t>
            </a:r>
            <a:r>
              <a:rPr lang="en-US" sz="2600" dirty="0"/>
              <a:t> 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state change triggers View updates.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special functions can change the state.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A user interaction triggers these special, state changing functions.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Only one change takes place at a time.</a:t>
            </a:r>
          </a:p>
        </p:txBody>
      </p:sp>
    </p:spTree>
    <p:extLst>
      <p:ext uri="{BB962C8B-B14F-4D97-AF65-F5344CB8AC3E}">
        <p14:creationId xmlns:p14="http://schemas.microsoft.com/office/powerpoint/2010/main" val="232452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78D2-8927-3341-B320-FBEFA4D8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0422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Store</a:t>
            </a:r>
          </a:p>
          <a:p>
            <a:r>
              <a:rPr lang="en-US" sz="2600" dirty="0" err="1"/>
              <a:t>GetState</a:t>
            </a:r>
            <a:endParaRPr lang="en-US" sz="2600" dirty="0"/>
          </a:p>
          <a:p>
            <a:r>
              <a:rPr lang="en-US" sz="2600" dirty="0"/>
              <a:t>Dispatch</a:t>
            </a:r>
          </a:p>
          <a:p>
            <a:r>
              <a:rPr lang="en-US" sz="2600" dirty="0"/>
              <a:t>Subscribe</a:t>
            </a:r>
          </a:p>
          <a:p>
            <a:r>
              <a:rPr lang="en-US" sz="2600" dirty="0"/>
              <a:t>Action</a:t>
            </a:r>
          </a:p>
          <a:p>
            <a:r>
              <a:rPr lang="en-US" sz="2600" dirty="0"/>
              <a:t>Reducers</a:t>
            </a:r>
          </a:p>
        </p:txBody>
      </p:sp>
    </p:spTree>
    <p:extLst>
      <p:ext uri="{BB962C8B-B14F-4D97-AF65-F5344CB8AC3E}">
        <p14:creationId xmlns:p14="http://schemas.microsoft.com/office/powerpoint/2010/main" val="2161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Redux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D5B7A3-B926-5746-8595-CCEB35A84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9518" y="643467"/>
            <a:ext cx="5235958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84656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AAC8-5502-7A40-925B-AC4DEDB6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460" y="505482"/>
            <a:ext cx="8881899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More Options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6E6D0-2353-624C-8EE7-F8A32A457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MobX</a:t>
            </a:r>
            <a:endParaRPr lang="en-US" sz="2600" dirty="0"/>
          </a:p>
          <a:p>
            <a:r>
              <a:rPr lang="en-US" sz="2600" dirty="0" err="1"/>
              <a:t>useContext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6773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1080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</a:rPr>
              <a:t>thanks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BA7E58-2B57-0943-9679-0C30DF0DC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602788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Do we know JavaScript ?</a:t>
            </a:r>
          </a:p>
        </p:txBody>
      </p:sp>
    </p:spTree>
    <p:extLst>
      <p:ext uri="{BB962C8B-B14F-4D97-AF65-F5344CB8AC3E}">
        <p14:creationId xmlns:p14="http://schemas.microsoft.com/office/powerpoint/2010/main" val="406318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What is the Call Stack ? Is it part of V8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F3B44-8B8C-DC4F-9DF1-A0C631E81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Part of V8 Engine ( in case chrome &amp; </a:t>
            </a:r>
            <a:r>
              <a:rPr lang="en-US" sz="2600" dirty="0" err="1"/>
              <a:t>nodejs</a:t>
            </a:r>
            <a:r>
              <a:rPr lang="en-US" sz="2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Model that implemented by different browsers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Use to keep track on function invocations</a:t>
            </a:r>
          </a:p>
        </p:txBody>
      </p:sp>
    </p:spTree>
    <p:extLst>
      <p:ext uri="{BB962C8B-B14F-4D97-AF65-F5344CB8AC3E}">
        <p14:creationId xmlns:p14="http://schemas.microsoft.com/office/powerpoint/2010/main" val="240018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509" y="114871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  <a:cs typeface="+mn-cs"/>
              </a:rPr>
              <a:t>Busy Call Stack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B21D2C-B2E1-2346-90A9-A0E9FC9B8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563853"/>
            <a:ext cx="6268060" cy="355712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37522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11655D-86DD-44E5-9999-B2135809D2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11443580-A880-4C5F-9EB1-FC254EC650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102D8-8D00-9A48-A50E-49DAB9CE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5151992"/>
            <a:ext cx="10930487" cy="673446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What is the Event Loop? Is it part of V8 ?</a:t>
            </a:r>
          </a:p>
        </p:txBody>
      </p:sp>
      <p:pic>
        <p:nvPicPr>
          <p:cNvPr id="11" name="Graphic 10" descr="Repeat">
            <a:extLst>
              <a:ext uri="{FF2B5EF4-FFF2-40B4-BE49-F238E27FC236}">
                <a16:creationId xmlns:a16="http://schemas.microsoft.com/office/drawing/2014/main" id="{064BD73E-E847-7C41-B7F8-C6C30C16059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95746" y="1404376"/>
            <a:ext cx="1503987" cy="15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35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359921" cy="970450"/>
          </a:xfrm>
        </p:spPr>
        <p:txBody>
          <a:bodyPr>
            <a:normAutofit/>
          </a:bodyPr>
          <a:lstStyle/>
          <a:p>
            <a:r>
              <a:rPr lang="en-US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351209" cy="3636511"/>
          </a:xfrm>
        </p:spPr>
        <p:txBody>
          <a:bodyPr>
            <a:normAutofit/>
          </a:bodyPr>
          <a:lstStyle/>
          <a:p>
            <a:r>
              <a:rPr lang="en-US"/>
              <a:t>Handles external events and convert them into callback invocation</a:t>
            </a:r>
          </a:p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208927-059F-4490-B5EF-CB5E5489C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898" y="0"/>
            <a:ext cx="57130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3B7486-DF7A-442F-A63D-381813E605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DB870-4796-3B46-84C4-79693227A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7" r="13665" b="-1"/>
          <a:stretch/>
        </p:blipFill>
        <p:spPr>
          <a:xfrm>
            <a:off x="7449581" y="1268954"/>
            <a:ext cx="3778306" cy="2074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18E9C1-FD15-0347-895C-94F588DD0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7" r="13824" b="-2"/>
          <a:stretch/>
        </p:blipFill>
        <p:spPr>
          <a:xfrm>
            <a:off x="7449581" y="3507555"/>
            <a:ext cx="3778306" cy="208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7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1BA1149E-63A7-B045-BC64-A11987E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5F6-3085-F14B-B91B-F912DCE48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612900"/>
            <a:ext cx="11898774" cy="3632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600" dirty="0" err="1"/>
              <a:t>A</a:t>
            </a:r>
            <a:r>
              <a:rPr lang="he-IL" sz="2600" dirty="0"/>
              <a:t> </a:t>
            </a:r>
            <a:r>
              <a:rPr lang="en-US" sz="2600" dirty="0"/>
              <a:t>loop that picks events from the event queue and pushes their callbacks to call stack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5D0F678-0820-E147-B40A-7552D4A3B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75" y="3871806"/>
            <a:ext cx="4513788" cy="253900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590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F37FB-8A12-324D-ACF8-5E0E58ED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- example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C697DF-B572-7644-9647-AE74600B0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03912"/>
            <a:ext cx="10554574" cy="3636511"/>
          </a:xfrm>
        </p:spPr>
        <p:txBody>
          <a:bodyPr>
            <a:noAutofit/>
          </a:bodyPr>
          <a:lstStyle/>
          <a:p>
            <a:r>
              <a:rPr lang="en-US" sz="1200" dirty="0">
                <a:hlinkClick r:id="rId2"/>
              </a:rPr>
              <a:t>http://latentflip.com/loupe/?code=JC5vbignYnV0dG9uJywgJ2NsaWNrJywgZnVuY3Rpb24gb25DbGljaygpIHsKICAgIHNldFRpbWVvdXQoZnVuY3Rpb24gdGltZXIoKSB7CiAgICAgICAgY29uc29sZS5sb2coJ1lvdSBjbGlja2VkIHRoZSBidXR0b24hJyk7ICAgIAogICAgfSwgMjAwMCk7Cn0pOwoKY29uc29sZS5sb2coIkhpISIpOwp2YXIgYSA9IDU7CnZhciBiID0gYSArIDU7CgpzZXRUaW1lb3V0KGZ1bmN0aW9uIHRpbWVvdXQoKSB7CiAgICBjb25zb2xlLmxvZygiQ2xpY2sgdGhlIGJ1dHRvbiEiKTsKfSwgNTAwMCk7Cgpjb25zb2xlLmxvZygiV2VsY29tZSB0byBsb3VwZS4iKTs%3D!!!PGJ1dHRvbj5DbGljayBtZSE8L2J1dHRvbj4%3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614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651D-8F94-E142-B19C-933A5CB7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BD21-2F00-834E-A36A-F45D89D7B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23" y="2844800"/>
            <a:ext cx="10554574" cy="2156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JavaScript library for building 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306673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for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4222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ECMA Latest features</a:t>
            </a:r>
          </a:p>
          <a:p>
            <a:r>
              <a:rPr lang="en-US" sz="2300" dirty="0"/>
              <a:t>Const </a:t>
            </a:r>
          </a:p>
          <a:p>
            <a:r>
              <a:rPr lang="en-US" sz="2300" dirty="0"/>
              <a:t>Let</a:t>
            </a:r>
          </a:p>
          <a:p>
            <a:r>
              <a:rPr lang="en-US" sz="2300" dirty="0"/>
              <a:t>Template strings</a:t>
            </a:r>
          </a:p>
          <a:p>
            <a:r>
              <a:rPr lang="en-US" sz="2300" dirty="0"/>
              <a:t>Arrow functions</a:t>
            </a:r>
          </a:p>
          <a:p>
            <a:r>
              <a:rPr lang="en-US" sz="2300" dirty="0" err="1"/>
              <a:t>Destructuring</a:t>
            </a:r>
            <a:r>
              <a:rPr lang="en-US" sz="2300" dirty="0"/>
              <a:t> Objects &amp; Arrays</a:t>
            </a:r>
          </a:p>
          <a:p>
            <a:r>
              <a:rPr lang="en-US" sz="2300" dirty="0"/>
              <a:t>Object literals</a:t>
            </a:r>
          </a:p>
          <a:p>
            <a:r>
              <a:rPr lang="en-US" sz="2300" dirty="0"/>
              <a:t>Async/Await</a:t>
            </a:r>
          </a:p>
          <a:p>
            <a:r>
              <a:rPr lang="en-US" sz="2300" dirty="0"/>
              <a:t>Es6 modules</a:t>
            </a:r>
          </a:p>
        </p:txBody>
      </p:sp>
    </p:spTree>
    <p:extLst>
      <p:ext uri="{BB962C8B-B14F-4D97-AF65-F5344CB8AC3E}">
        <p14:creationId xmlns:p14="http://schemas.microsoft.com/office/powerpoint/2010/main" val="343886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8286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JavaScript functions are first class citizens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Last ECMA new features – Arrow functions, Promises etc..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Functions can represent data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Higher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Part of declarative programing</a:t>
            </a:r>
          </a:p>
        </p:txBody>
      </p:sp>
    </p:spTree>
    <p:extLst>
      <p:ext uri="{BB962C8B-B14F-4D97-AF65-F5344CB8AC3E}">
        <p14:creationId xmlns:p14="http://schemas.microsoft.com/office/powerpoint/2010/main" val="317215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668" y="3498660"/>
            <a:ext cx="4815296" cy="3636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/>
              <a:t>What should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384374-D2EA-D44A-A3B9-1A24D944DE33}"/>
              </a:ext>
            </a:extLst>
          </p:cNvPr>
          <p:cNvSpPr txBox="1">
            <a:spLocks/>
          </p:cNvSpPr>
          <p:nvPr/>
        </p:nvSpPr>
        <p:spPr>
          <a:xfrm>
            <a:off x="989584" y="3498660"/>
            <a:ext cx="5197197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How it Happen?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Font typeface="Wingdings 2" charset="2"/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339698-5180-A844-A210-12BE19C1CF03}"/>
              </a:ext>
            </a:extLst>
          </p:cNvPr>
          <p:cNvSpPr/>
          <p:nvPr/>
        </p:nvSpPr>
        <p:spPr>
          <a:xfrm>
            <a:off x="1267239" y="2866898"/>
            <a:ext cx="19255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Imperative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22963-BD2A-614C-BE6B-BE12AA46970C}"/>
              </a:ext>
            </a:extLst>
          </p:cNvPr>
          <p:cNvSpPr/>
          <p:nvPr/>
        </p:nvSpPr>
        <p:spPr>
          <a:xfrm>
            <a:off x="7978698" y="2866898"/>
            <a:ext cx="206979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381022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86228"/>
            <a:ext cx="10571998" cy="970450"/>
          </a:xfrm>
        </p:spPr>
        <p:txBody>
          <a:bodyPr/>
          <a:lstStyle/>
          <a:p>
            <a:r>
              <a:rPr lang="en-US" dirty="0"/>
              <a:t>Let's do a little experiment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05E4D3-BEFA-E644-93F8-7708505E82C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144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E2044-70FC-7240-9F85-7E507577BEF1}"/>
              </a:ext>
            </a:extLst>
          </p:cNvPr>
          <p:cNvSpPr/>
          <p:nvPr/>
        </p:nvSpPr>
        <p:spPr>
          <a:xfrm>
            <a:off x="428264" y="2404464"/>
            <a:ext cx="1129689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"What is this code doing?"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 ===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 result 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+=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7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1921398" y="3579471"/>
            <a:ext cx="4930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en-US" sz="4000" b="1" dirty="0"/>
              <a:t>Ready 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40317A-A9B1-F940-A0F8-E154119EB6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077"/>
            <a:ext cx="12192000" cy="49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9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BDBF1A-9A2C-804C-AF69-295DB9FE12A7}"/>
              </a:ext>
            </a:extLst>
          </p:cNvPr>
          <p:cNvSpPr/>
          <p:nvPr/>
        </p:nvSpPr>
        <p:spPr>
          <a:xfrm>
            <a:off x="1585732" y="3245921"/>
            <a:ext cx="979626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"Restaurants in Tel </a:t>
            </a:r>
            <a:r>
              <a:rPr lang="en-US" sz="2600" dirty="0" err="1">
                <a:solidFill>
                  <a:srgbClr val="CE9178"/>
                </a:solidFill>
                <a:latin typeface="Menlo" panose="020B0609030804020204" pitchFamily="49" charset="0"/>
              </a:rPr>
              <a:t>aviv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urlFriendly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 err="1">
                <a:solidFill>
                  <a:srgbClr val="9CDCFE"/>
                </a:solidFill>
                <a:latin typeface="Menlo" panose="020B0609030804020204" pitchFamily="49" charset="0"/>
              </a:rPr>
              <a:t>string</a:t>
            </a:r>
            <a:r>
              <a:rPr lang="en-US" sz="26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600" dirty="0" err="1">
                <a:solidFill>
                  <a:srgbClr val="DCDCAA"/>
                </a:solidFill>
                <a:latin typeface="Menlo" panose="020B0609030804020204" pitchFamily="49" charset="0"/>
              </a:rPr>
              <a:t>replace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600" dirty="0">
                <a:solidFill>
                  <a:srgbClr val="D16969"/>
                </a:solidFill>
                <a:latin typeface="Menlo" panose="020B0609030804020204" pitchFamily="49" charset="0"/>
              </a:rPr>
              <a:t>/ 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g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600" dirty="0">
                <a:solidFill>
                  <a:srgbClr val="CE9178"/>
                </a:solidFill>
                <a:latin typeface="Menlo" panose="020B0609030804020204" pitchFamily="49" charset="0"/>
              </a:rPr>
              <a:t>"-"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0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winner is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A2E073-A199-694C-B5C9-3895E7924331}"/>
              </a:ext>
            </a:extLst>
          </p:cNvPr>
          <p:cNvSpPr/>
          <p:nvPr/>
        </p:nvSpPr>
        <p:spPr>
          <a:xfrm>
            <a:off x="2048334" y="3337726"/>
            <a:ext cx="74703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Replace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string to </a:t>
            </a:r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 friendly</a:t>
            </a:r>
          </a:p>
        </p:txBody>
      </p:sp>
    </p:spTree>
    <p:extLst>
      <p:ext uri="{BB962C8B-B14F-4D97-AF65-F5344CB8AC3E}">
        <p14:creationId xmlns:p14="http://schemas.microsoft.com/office/powerpoint/2010/main" val="25959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Round 2…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B5C2-F0B8-684E-A5D4-5127A31D3056}"/>
              </a:ext>
            </a:extLst>
          </p:cNvPr>
          <p:cNvSpPr txBox="1"/>
          <p:nvPr/>
        </p:nvSpPr>
        <p:spPr>
          <a:xfrm>
            <a:off x="810001" y="5280847"/>
            <a:ext cx="4961535" cy="7856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/>
              <a:t>Ready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556DC-14EA-3649-A379-3DFEF5F9A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8" r="12176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A78C89-2901-B247-B92A-45E210DD44A0}"/>
              </a:ext>
            </a:extLst>
          </p:cNvPr>
          <p:cNvSpPr/>
          <p:nvPr/>
        </p:nvSpPr>
        <p:spPr>
          <a:xfrm>
            <a:off x="1944546" y="2812149"/>
            <a:ext cx="868673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”Adi"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Yochi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”Ester"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[];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&lt;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++)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2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push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index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]);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02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busy Queue…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69527"/>
            <a:ext cx="10554574" cy="363651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About React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React Concept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JavaScript for react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Functional programing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Imperative vs declarative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ECMA Latest features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Create react app</a:t>
            </a:r>
          </a:p>
        </p:txBody>
      </p:sp>
    </p:spTree>
    <p:extLst>
      <p:ext uri="{BB962C8B-B14F-4D97-AF65-F5344CB8AC3E}">
        <p14:creationId xmlns:p14="http://schemas.microsoft.com/office/powerpoint/2010/main" val="21792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E0BC6-6B59-B94A-B3B4-6266EC2B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61" b="17858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1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Easy…</a:t>
            </a:r>
          </a:p>
        </p:txBody>
      </p:sp>
    </p:spTree>
    <p:extLst>
      <p:ext uri="{BB962C8B-B14F-4D97-AF65-F5344CB8AC3E}">
        <p14:creationId xmlns:p14="http://schemas.microsoft.com/office/powerpoint/2010/main" val="27158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9B6094-7FCF-B143-AE41-5F60E520084A}"/>
              </a:ext>
            </a:extLst>
          </p:cNvPr>
          <p:cNvSpPr/>
          <p:nvPr/>
        </p:nvSpPr>
        <p:spPr>
          <a:xfrm>
            <a:off x="810000" y="2967335"/>
            <a:ext cx="11042476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"gal"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yochay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"lev"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newUsers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500" dirty="0" err="1">
                <a:solidFill>
                  <a:srgbClr val="DCDCAA"/>
                </a:solidFill>
                <a:latin typeface="Menlo" panose="020B0609030804020204" pitchFamily="49" charset="0"/>
              </a:rPr>
              <a:t>filter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user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it’s a Filter!!!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F3DB1A-ABB6-E044-941E-C4AE5354C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29212"/>
            <a:ext cx="6268060" cy="482640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78246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 Declarative - Welcome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246CC5-7073-D54B-932F-C1087F0E3799}"/>
              </a:ext>
            </a:extLst>
          </p:cNvPr>
          <p:cNvSpPr/>
          <p:nvPr/>
        </p:nvSpPr>
        <p:spPr>
          <a:xfrm>
            <a:off x="2264665" y="2669964"/>
            <a:ext cx="76626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"div"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"Hello World"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headline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wrapper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6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way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B9E7ED-47A1-CC4F-A668-006BCDEA4E8F}"/>
              </a:ext>
            </a:extLst>
          </p:cNvPr>
          <p:cNvSpPr/>
          <p:nvPr/>
        </p:nvSpPr>
        <p:spPr>
          <a:xfrm>
            <a:off x="810000" y="2473195"/>
            <a:ext cx="89356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ReactDOM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"welcome"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Hello World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"target"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E0873-99DA-974A-A091-6B92E89CB8ED}"/>
              </a:ext>
            </a:extLst>
          </p:cNvPr>
          <p:cNvSpPr txBox="1"/>
          <p:nvPr/>
        </p:nvSpPr>
        <p:spPr>
          <a:xfrm>
            <a:off x="5795188" y="2438214"/>
            <a:ext cx="6169306" cy="223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 render function uses the instructions declared in the component to build the DOM, abstracting away the details of how the DOM is to be rendered</a:t>
            </a:r>
          </a:p>
        </p:txBody>
      </p:sp>
    </p:spTree>
    <p:extLst>
      <p:ext uri="{BB962C8B-B14F-4D97-AF65-F5344CB8AC3E}">
        <p14:creationId xmlns:p14="http://schemas.microsoft.com/office/powerpoint/2010/main" val="404841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functional Concepts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2030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Immutability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Pure functions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 transformations - High order function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recursion</a:t>
            </a:r>
            <a:r>
              <a:rPr lang="en-US" dirty="0"/>
              <a:t> </a:t>
            </a:r>
            <a:r>
              <a:rPr lang="en-US" sz="2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2097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Unchangeable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Data is immutable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a Copy</a:t>
            </a:r>
          </a:p>
        </p:txBody>
      </p:sp>
    </p:spTree>
    <p:extLst>
      <p:ext uri="{BB962C8B-B14F-4D97-AF65-F5344CB8AC3E}">
        <p14:creationId xmlns:p14="http://schemas.microsoft.com/office/powerpoint/2010/main" val="24306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E7B1C-A8EA-804B-9B2D-00AAE39BCB2C}"/>
              </a:ext>
            </a:extLst>
          </p:cNvPr>
          <p:cNvSpPr/>
          <p:nvPr/>
        </p:nvSpPr>
        <p:spPr>
          <a:xfrm>
            <a:off x="1073355" y="2369816"/>
            <a:ext cx="832528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"book"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"#00FF00"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0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</a:t>
            </a:r>
            <a:r>
              <a:rPr lang="en-US" dirty="0" err="1"/>
              <a:t>exmaple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8B0CBB-90A1-B745-B12F-86B9D1195E1B}"/>
              </a:ext>
            </a:extLst>
          </p:cNvPr>
          <p:cNvSpPr/>
          <p:nvPr/>
        </p:nvSpPr>
        <p:spPr>
          <a:xfrm>
            <a:off x="1377387" y="2893581"/>
            <a:ext cx="85999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Object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assign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({},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{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5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color_book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4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30C086-AAC9-6A46-8A2F-5588EF7CB7EB}"/>
              </a:ext>
            </a:extLst>
          </p:cNvPr>
          <p:cNvSpPr/>
          <p:nvPr/>
        </p:nvSpPr>
        <p:spPr>
          <a:xfrm>
            <a:off x="2260921" y="311627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rateColor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rating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busy Queue…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720" y="2642369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React Elements</a:t>
            </a:r>
          </a:p>
          <a:p>
            <a:r>
              <a:rPr lang="en-US" sz="2600" dirty="0"/>
              <a:t>Components</a:t>
            </a:r>
          </a:p>
          <a:p>
            <a:r>
              <a:rPr lang="en-US" sz="2600" dirty="0"/>
              <a:t>Class vs Functional Components</a:t>
            </a:r>
          </a:p>
          <a:p>
            <a:r>
              <a:rPr lang="en-US" sz="2600" dirty="0"/>
              <a:t>High Order Components</a:t>
            </a:r>
          </a:p>
          <a:p>
            <a:r>
              <a:rPr lang="en-US" sz="2600" dirty="0"/>
              <a:t>State and props</a:t>
            </a:r>
          </a:p>
          <a:p>
            <a:r>
              <a:rPr lang="en-US" sz="2600" dirty="0"/>
              <a:t>Hooks</a:t>
            </a:r>
          </a:p>
          <a:p>
            <a:r>
              <a:rPr lang="en-US" sz="2600" dirty="0"/>
              <a:t>Context API – if time permits</a:t>
            </a:r>
          </a:p>
        </p:txBody>
      </p:sp>
    </p:spTree>
    <p:extLst>
      <p:ext uri="{BB962C8B-B14F-4D97-AF65-F5344CB8AC3E}">
        <p14:creationId xmlns:p14="http://schemas.microsoft.com/office/powerpoint/2010/main" val="38443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01045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Returns a value that is computed based on its arguments</a:t>
            </a:r>
          </a:p>
          <a:p>
            <a:r>
              <a:rPr lang="en-US" sz="2600" dirty="0"/>
              <a:t>At least one argument</a:t>
            </a:r>
          </a:p>
          <a:p>
            <a:r>
              <a:rPr lang="en-US" sz="2600" dirty="0"/>
              <a:t>Always return a value or another function</a:t>
            </a:r>
          </a:p>
          <a:p>
            <a:r>
              <a:rPr lang="en-US" sz="2600" dirty="0"/>
              <a:t>No side effects</a:t>
            </a:r>
          </a:p>
          <a:p>
            <a:r>
              <a:rPr lang="en-US" sz="2600" dirty="0"/>
              <a:t>Arguments as immutable data</a:t>
            </a:r>
          </a:p>
          <a:p>
            <a:r>
              <a:rPr lang="en-US" sz="2600" dirty="0"/>
              <a:t>Testable</a:t>
            </a:r>
          </a:p>
        </p:txBody>
      </p:sp>
    </p:spTree>
    <p:extLst>
      <p:ext uri="{BB962C8B-B14F-4D97-AF65-F5344CB8AC3E}">
        <p14:creationId xmlns:p14="http://schemas.microsoft.com/office/powerpoint/2010/main" val="242797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DE456-D411-DD4C-8B35-3060DF58F380}"/>
              </a:ext>
            </a:extLst>
          </p:cNvPr>
          <p:cNvSpPr/>
          <p:nvPr/>
        </p:nvSpPr>
        <p:spPr>
          <a:xfrm>
            <a:off x="196770" y="2163495"/>
            <a:ext cx="1025516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name: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CE9178"/>
                </a:solidFill>
                <a:latin typeface="Menlo" panose="020B0609030804020204" pitchFamily="49" charset="0"/>
              </a:rPr>
              <a:t>"Frederick Douglass"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person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canRead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canWrite</a:t>
            </a:r>
            <a:r>
              <a:rPr lang="en-US" sz="21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1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endParaRPr lang="en-US" sz="2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selfEducate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1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1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1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100" dirty="0" err="1">
                <a:solidFill>
                  <a:srgbClr val="9CDCFE"/>
                </a:solidFill>
                <a:latin typeface="Menlo" panose="020B0609030804020204" pitchFamily="49" charset="0"/>
              </a:rPr>
              <a:t>frederick</a:t>
            </a:r>
            <a:r>
              <a:rPr lang="en-US" sz="21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0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Side effects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5A202C-9276-C345-9B93-4B1CDFB1BC59}"/>
              </a:ext>
            </a:extLst>
          </p:cNvPr>
          <p:cNvSpPr/>
          <p:nvPr/>
        </p:nvSpPr>
        <p:spPr>
          <a:xfrm>
            <a:off x="1678110" y="2686825"/>
            <a:ext cx="80212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innerText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appendChild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"Header() caused side effects"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2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F6-87F6-214C-915D-31AFFC9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 \ component – react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F56D96-5936-764D-A962-04C18B590BA2}"/>
              </a:ext>
            </a:extLst>
          </p:cNvPr>
          <p:cNvSpPr/>
          <p:nvPr/>
        </p:nvSpPr>
        <p:spPr>
          <a:xfrm>
            <a:off x="1736202" y="3638667"/>
            <a:ext cx="929447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600" dirty="0">
                <a:solidFill>
                  <a:srgbClr val="9CDCFE"/>
                </a:solidFill>
                <a:latin typeface="Menlo" panose="020B0609030804020204" pitchFamily="49" charset="0"/>
              </a:rPr>
              <a:t>text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6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6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6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2221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7BD81A-96CE-2344-B4A9-D080934E9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1105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Manipulate other functions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Takes functions as arguments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Return functions</a:t>
            </a:r>
          </a:p>
        </p:txBody>
      </p:sp>
    </p:spTree>
    <p:extLst>
      <p:ext uri="{BB962C8B-B14F-4D97-AF65-F5344CB8AC3E}">
        <p14:creationId xmlns:p14="http://schemas.microsoft.com/office/powerpoint/2010/main" val="8659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FC28E2-85EA-E140-AAA5-47F3420423EA}"/>
              </a:ext>
            </a:extLst>
          </p:cNvPr>
          <p:cNvSpPr/>
          <p:nvPr/>
        </p:nvSpPr>
        <p:spPr>
          <a:xfrm>
            <a:off x="891251" y="2673073"/>
            <a:ext cx="92365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fnTrue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fnFalse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condition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fnTrue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() :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fnFalse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showWelcome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"Welcome!!!"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showUnauthorized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"Unauthorized!!!"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"Welcome!!!"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invokeIf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showWelcome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showUnauthorized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 </a:t>
            </a:r>
            <a:r>
              <a:rPr lang="en-US" sz="2400" dirty="0">
                <a:solidFill>
                  <a:srgbClr val="6A9955"/>
                </a:solidFill>
                <a:latin typeface="Menlo" panose="020B0609030804020204" pitchFamily="49" charset="0"/>
              </a:rPr>
              <a:t>// "Unauthorized!!!"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6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</a:rPr>
              <a:t>Reduce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Map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Filter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Find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Findindex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7698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17B61E-CC78-314F-8687-F959E8E61DBF}"/>
              </a:ext>
            </a:extLst>
          </p:cNvPr>
          <p:cNvSpPr/>
          <p:nvPr/>
        </p:nvSpPr>
        <p:spPr>
          <a:xfrm>
            <a:off x="1655181" y="3026797"/>
            <a:ext cx="82411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editName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arr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===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oldName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{ ...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} :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item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0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8F69DA-C9E2-9949-9096-DE39FC21E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92336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/>
              <a:t>Small pure functions, focus each function in a specific task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Combine functions to larger function</a:t>
            </a:r>
          </a:p>
          <a:p>
            <a:pPr>
              <a:lnSpc>
                <a:spcPct val="200000"/>
              </a:lnSpc>
            </a:pPr>
            <a:r>
              <a:rPr lang="en-US" sz="2600" dirty="0"/>
              <a:t>Chainable</a:t>
            </a:r>
          </a:p>
        </p:txBody>
      </p:sp>
    </p:spTree>
    <p:extLst>
      <p:ext uri="{BB962C8B-B14F-4D97-AF65-F5344CB8AC3E}">
        <p14:creationId xmlns:p14="http://schemas.microsoft.com/office/powerpoint/2010/main" val="232211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76C2E-70D7-1944-AC0C-71969A4D5AB3}"/>
              </a:ext>
            </a:extLst>
          </p:cNvPr>
          <p:cNvSpPr/>
          <p:nvPr/>
        </p:nvSpPr>
        <p:spPr>
          <a:xfrm>
            <a:off x="545167" y="2367630"/>
            <a:ext cx="1142421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hours: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-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...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ampm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clockTime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&gt;= 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12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?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"PM"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: 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"AM"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both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=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appendAMPM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civilianHours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2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Routing – React router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redux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Material Design / Bootstrap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Thunk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843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Typescript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CC7E1B-6153-994D-ADC6-EF379C71B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8549" y="643467"/>
            <a:ext cx="5397896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96090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sz="4400" dirty="0"/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7" y="978992"/>
            <a:ext cx="5365219" cy="4947245"/>
          </a:xfrm>
          <a:effectLst/>
        </p:spPr>
        <p:txBody>
          <a:bodyPr>
            <a:normAutofit/>
          </a:bodyPr>
          <a:lstStyle/>
          <a:p>
            <a:r>
              <a:rPr lang="en-US" sz="2600" dirty="0"/>
              <a:t>Microsoft</a:t>
            </a:r>
          </a:p>
          <a:p>
            <a:r>
              <a:rPr lang="en-US" sz="2600" dirty="0"/>
              <a:t>JavaScript that scales</a:t>
            </a:r>
          </a:p>
          <a:p>
            <a:r>
              <a:rPr lang="en-US" sz="2600" dirty="0"/>
              <a:t>Typescript compiler</a:t>
            </a:r>
          </a:p>
          <a:p>
            <a:r>
              <a:rPr lang="en-US" sz="2600" dirty="0"/>
              <a:t>Interfaces</a:t>
            </a:r>
          </a:p>
          <a:p>
            <a:r>
              <a:rPr lang="en-US" sz="2600" dirty="0"/>
              <a:t>Strongly types</a:t>
            </a:r>
          </a:p>
          <a:p>
            <a:r>
              <a:rPr lang="en-US" sz="2600" dirty="0"/>
              <a:t>Classes modifiers </a:t>
            </a:r>
          </a:p>
          <a:p>
            <a:r>
              <a:rPr lang="en-US" sz="2600" dirty="0"/>
              <a:t>More…</a:t>
            </a:r>
          </a:p>
        </p:txBody>
      </p:sp>
    </p:spTree>
    <p:extLst>
      <p:ext uri="{BB962C8B-B14F-4D97-AF65-F5344CB8AC3E}">
        <p14:creationId xmlns:p14="http://schemas.microsoft.com/office/powerpoint/2010/main" val="26483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core concepts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55967"/>
            <a:ext cx="10554574" cy="3636511"/>
          </a:xfrm>
        </p:spPr>
        <p:txBody>
          <a:bodyPr>
            <a:noAutofit/>
          </a:bodyPr>
          <a:lstStyle/>
          <a:p>
            <a:r>
              <a:rPr lang="en-US" sz="2600" dirty="0"/>
              <a:t>React Element</a:t>
            </a:r>
          </a:p>
          <a:p>
            <a:r>
              <a:rPr lang="en-US" sz="2600" dirty="0"/>
              <a:t>JSX</a:t>
            </a:r>
          </a:p>
          <a:p>
            <a:r>
              <a:rPr lang="en-US" sz="2600" dirty="0"/>
              <a:t>Components and props</a:t>
            </a:r>
          </a:p>
          <a:p>
            <a:r>
              <a:rPr lang="en-US" sz="2600" dirty="0"/>
              <a:t>Virtual DOM</a:t>
            </a:r>
          </a:p>
          <a:p>
            <a:r>
              <a:rPr lang="en-US" sz="2600" dirty="0"/>
              <a:t>Render</a:t>
            </a:r>
          </a:p>
          <a:p>
            <a:r>
              <a:rPr lang="en-US" sz="2600" dirty="0"/>
              <a:t>State </a:t>
            </a:r>
          </a:p>
          <a:p>
            <a:r>
              <a:rPr lang="en-US" sz="2600" dirty="0"/>
              <a:t>Lifecycle</a:t>
            </a:r>
          </a:p>
        </p:txBody>
      </p:sp>
    </p:spTree>
    <p:extLst>
      <p:ext uri="{BB962C8B-B14F-4D97-AF65-F5344CB8AC3E}">
        <p14:creationId xmlns:p14="http://schemas.microsoft.com/office/powerpoint/2010/main" val="401067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react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19D0B-4FBC-2049-9DD6-3BA2F62E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2381"/>
            <a:ext cx="10554574" cy="363651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Break The UI Into A Component Hierarchy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Data Model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The Minimal Representation Of UI State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Identify Where Your State Should Live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Add Inverse Data Flow</a:t>
            </a:r>
          </a:p>
        </p:txBody>
      </p:sp>
    </p:spTree>
    <p:extLst>
      <p:ext uri="{BB962C8B-B14F-4D97-AF65-F5344CB8AC3E}">
        <p14:creationId xmlns:p14="http://schemas.microsoft.com/office/powerpoint/2010/main" val="26181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tx1"/>
                </a:solidFill>
              </a:rPr>
              <a:t>React Component Hierarchy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EB9DC9-AE4C-1947-9D16-B9CC53DC5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472" y="866530"/>
            <a:ext cx="6268062" cy="495176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61855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react works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71101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Can use 2 minimal libs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- Generate views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DOM - render the UI in the browser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designed to update the DOM for us</a:t>
            </a:r>
          </a:p>
        </p:txBody>
      </p:sp>
    </p:spTree>
    <p:extLst>
      <p:ext uri="{BB962C8B-B14F-4D97-AF65-F5344CB8AC3E}">
        <p14:creationId xmlns:p14="http://schemas.microsoft.com/office/powerpoint/2010/main" val="32091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9B7F3C0-C6EB-8247-A1D6-2D888BCB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236419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Create react app is a comfortable environment for learning React and is the best way to start building a new single-page application in React.</a:t>
            </a:r>
          </a:p>
        </p:txBody>
      </p:sp>
    </p:spTree>
    <p:extLst>
      <p:ext uri="{BB962C8B-B14F-4D97-AF65-F5344CB8AC3E}">
        <p14:creationId xmlns:p14="http://schemas.microsoft.com/office/powerpoint/2010/main" val="149841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4B9776-A9DF-A540-AAD1-3448A9F6FBDB}"/>
              </a:ext>
            </a:extLst>
          </p:cNvPr>
          <p:cNvSpPr/>
          <p:nvPr/>
        </p:nvSpPr>
        <p:spPr>
          <a:xfrm>
            <a:off x="1734671" y="3271228"/>
            <a:ext cx="77246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npm</a:t>
            </a:r>
            <a:r>
              <a:rPr lang="en-US" sz="3200" dirty="0"/>
              <a:t> install -g create-react-app</a:t>
            </a:r>
          </a:p>
        </p:txBody>
      </p:sp>
    </p:spTree>
    <p:extLst>
      <p:ext uri="{BB962C8B-B14F-4D97-AF65-F5344CB8AC3E}">
        <p14:creationId xmlns:p14="http://schemas.microsoft.com/office/powerpoint/2010/main" val="196298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Create App – new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4B9776-A9DF-A540-AAD1-3448A9F6FBDB}"/>
              </a:ext>
            </a:extLst>
          </p:cNvPr>
          <p:cNvSpPr/>
          <p:nvPr/>
        </p:nvSpPr>
        <p:spPr>
          <a:xfrm>
            <a:off x="309282" y="3429000"/>
            <a:ext cx="1188271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dirty="0" err="1"/>
              <a:t>npx</a:t>
            </a:r>
            <a:r>
              <a:rPr lang="en-US" sz="3500" dirty="0"/>
              <a:t> create-react-app my-app –typescript</a:t>
            </a:r>
          </a:p>
          <a:p>
            <a:endParaRPr lang="en-US" sz="3500" dirty="0"/>
          </a:p>
          <a:p>
            <a:r>
              <a:rPr lang="en-US" sz="2200" dirty="0" err="1"/>
              <a:t>npm</a:t>
            </a:r>
            <a:r>
              <a:rPr lang="en-US" sz="2200" dirty="0"/>
              <a:t> install --save typescript @types/node @types/react @types/react-</a:t>
            </a:r>
            <a:r>
              <a:rPr lang="en-US" sz="2200" dirty="0" err="1"/>
              <a:t>dom</a:t>
            </a:r>
            <a:r>
              <a:rPr lang="en-US" sz="2200" dirty="0"/>
              <a:t> @types/jest</a:t>
            </a:r>
          </a:p>
        </p:txBody>
      </p:sp>
    </p:spTree>
    <p:extLst>
      <p:ext uri="{BB962C8B-B14F-4D97-AF65-F5344CB8AC3E}">
        <p14:creationId xmlns:p14="http://schemas.microsoft.com/office/powerpoint/2010/main" val="303508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1A7E2-7288-F147-8C14-8F6FBF31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762" y="2677211"/>
            <a:ext cx="7606349" cy="34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4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840" y="2527265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Official Docs - </a:t>
            </a:r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https://reactjs.org/docs</a:t>
            </a:r>
            <a:endParaRPr lang="en-US" sz="2600" dirty="0"/>
          </a:p>
          <a:p>
            <a:pPr fontAlgn="base">
              <a:lnSpc>
                <a:spcPct val="150000"/>
              </a:lnSpc>
            </a:pPr>
            <a:r>
              <a:rPr lang="en-US" sz="2600" dirty="0"/>
              <a:t>Learning React  by </a:t>
            </a:r>
            <a:r>
              <a:rPr lang="en-US" sz="2600" dirty="0">
                <a:hlinkClick r:id="rId3"/>
              </a:rPr>
              <a:t>Eve Porcello</a:t>
            </a:r>
            <a:r>
              <a:rPr lang="en-US" sz="2600" dirty="0"/>
              <a:t>, </a:t>
            </a:r>
            <a:r>
              <a:rPr lang="en-US" sz="2600" dirty="0">
                <a:hlinkClick r:id="rId4"/>
              </a:rPr>
              <a:t>Alex Banks</a:t>
            </a:r>
            <a:r>
              <a:rPr lang="en-US" sz="2600" dirty="0"/>
              <a:t> - </a:t>
            </a:r>
            <a:r>
              <a:rPr lang="en-US" sz="2600" dirty="0">
                <a:hlinkClick r:id="rId5"/>
              </a:rPr>
              <a:t>https://learning.oreilly.com/library/view/learning-react/</a:t>
            </a:r>
            <a:endParaRPr lang="en-US" sz="2600" dirty="0"/>
          </a:p>
          <a:p>
            <a:pPr fontAlgn="base">
              <a:lnSpc>
                <a:spcPct val="150000"/>
              </a:lnSpc>
            </a:pPr>
            <a:r>
              <a:rPr lang="en-US" sz="2600" dirty="0"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https://www.youtube.com/watch?v=oPo4EQmkjvY&amp;t=1828s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React 16 - The Complete Guide </a:t>
            </a:r>
            <a:r>
              <a:rPr lang="en-US" sz="2600" dirty="0"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https://learning.oreilly.com/videos/react-16/9781789132229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28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E167FEFE-C0F0-994F-AAED-74AB39EC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21901"/>
            <a:ext cx="10554574" cy="363651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Ui Components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Main Components – Pages</a:t>
            </a:r>
          </a:p>
          <a:p>
            <a:pPr>
              <a:lnSpc>
                <a:spcPct val="150000"/>
              </a:lnSpc>
            </a:pPr>
            <a:r>
              <a:rPr lang="en-US" sz="2800" dirty="0" err="1"/>
              <a:t>Utils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Configurations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State management – redux </a:t>
            </a:r>
          </a:p>
        </p:txBody>
      </p:sp>
    </p:spTree>
    <p:extLst>
      <p:ext uri="{BB962C8B-B14F-4D97-AF65-F5344CB8AC3E}">
        <p14:creationId xmlns:p14="http://schemas.microsoft.com/office/powerpoint/2010/main" val="341857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Element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5B7938D-762C-744B-98E5-E0B0D877D2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436784"/>
              </p:ext>
            </p:extLst>
          </p:nvPr>
        </p:nvGraphicFramePr>
        <p:xfrm>
          <a:off x="2875280" y="2529840"/>
          <a:ext cx="6350000" cy="3733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9DE72B1-38DA-0A47-8581-5EA695E9CF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80879"/>
              </p:ext>
            </p:extLst>
          </p:nvPr>
        </p:nvGraphicFramePr>
        <p:xfrm>
          <a:off x="3027680" y="2479041"/>
          <a:ext cx="6050205" cy="3797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239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3B49-EF9E-0C44-9E38-189A303C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560" y="2557567"/>
            <a:ext cx="10554574" cy="3636511"/>
          </a:xfrm>
        </p:spPr>
        <p:txBody>
          <a:bodyPr>
            <a:noAutofit/>
          </a:bodyPr>
          <a:lstStyle/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The most atomic Unit in react</a:t>
            </a:r>
          </a:p>
          <a:p>
            <a:pPr fontAlgn="base"/>
            <a:r>
              <a:rPr lang="en-US" sz="2600" dirty="0"/>
              <a:t>React elements are the instructions for how the browser DOM should be created.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Tags are become DOM elements when the browser loads the HTML</a:t>
            </a:r>
          </a:p>
          <a:p>
            <a: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 err="1"/>
              <a:t>React.CreateElement</a:t>
            </a:r>
            <a:r>
              <a:rPr lang="en-US" sz="2600" dirty="0"/>
              <a:t> – working with the DOM API</a:t>
            </a:r>
          </a:p>
          <a:p>
            <a:r>
              <a:rPr lang="en-US" sz="2600" dirty="0"/>
              <a:t>Instructions for what we want React to build </a:t>
            </a:r>
          </a:p>
          <a:p>
            <a:r>
              <a:rPr lang="en-US" sz="2600" dirty="0"/>
              <a:t>Rendering and reconciling the elements</a:t>
            </a:r>
          </a:p>
        </p:txBody>
      </p:sp>
    </p:spTree>
    <p:extLst>
      <p:ext uri="{BB962C8B-B14F-4D97-AF65-F5344CB8AC3E}">
        <p14:creationId xmlns:p14="http://schemas.microsoft.com/office/powerpoint/2010/main" val="46963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8BC3C-00D4-CE42-B3C1-7DE71C089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675" y="1610744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&lt;h1 id=”h1-app"&gt;Application Header&lt;/h1&gt;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2896CB-BCC1-7E4D-9CC7-F853FB525092}"/>
              </a:ext>
            </a:extLst>
          </p:cNvPr>
          <p:cNvSpPr/>
          <p:nvPr/>
        </p:nvSpPr>
        <p:spPr>
          <a:xfrm>
            <a:off x="1288675" y="3474968"/>
            <a:ext cx="961464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8C8C8"/>
                </a:solidFill>
                <a:latin typeface="Menlo" panose="020B0609030804020204" pitchFamily="49" charset="0"/>
              </a:rPr>
              <a:t>$$</a:t>
            </a:r>
            <a:r>
              <a:rPr lang="en-US" sz="2200" dirty="0" err="1">
                <a:solidFill>
                  <a:srgbClr val="C8C8C8"/>
                </a:solidFill>
                <a:latin typeface="Menlo" panose="020B0609030804020204" pitchFamily="49" charset="0"/>
              </a:rPr>
              <a:t>typeof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Symbol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"type"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"key"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"ref"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"props"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id: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”h1-app"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children: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/>
              <a:t>Application </a:t>
            </a:r>
            <a:r>
              <a:rPr lang="en-US" sz="2200" dirty="0" err="1"/>
              <a:t>Heade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"_owner"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"_store"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: {}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4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B41EF-B899-B840-8CE0-A85A44529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0744"/>
            <a:ext cx="10554574" cy="3636511"/>
          </a:xfrm>
        </p:spPr>
        <p:txBody>
          <a:bodyPr>
            <a:normAutofit/>
          </a:bodyPr>
          <a:lstStyle/>
          <a:p>
            <a:r>
              <a:rPr lang="en-US" sz="2600" dirty="0"/>
              <a:t>React renders child elements using </a:t>
            </a:r>
            <a:r>
              <a:rPr lang="en-US" sz="2600" dirty="0" err="1"/>
              <a:t>props.children</a:t>
            </a:r>
            <a:endParaRPr lang="en-US" sz="2600" dirty="0"/>
          </a:p>
          <a:p>
            <a:r>
              <a:rPr lang="en-US" sz="2600" dirty="0"/>
              <a:t>Element tree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18739-F175-E34C-8B10-43246AF371C5}"/>
              </a:ext>
            </a:extLst>
          </p:cNvPr>
          <p:cNvSpPr/>
          <p:nvPr/>
        </p:nvSpPr>
        <p:spPr>
          <a:xfrm>
            <a:off x="2671482" y="3846871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salmon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5 sprigs fresh rosemary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tablespoons olive oil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2 small lemons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1 teaspoon kosher salt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4 cloves of chopped garlic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Children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0DF37-BEB0-4C4A-B51A-A7CF111D8D63}"/>
              </a:ext>
            </a:extLst>
          </p:cNvPr>
          <p:cNvSpPr/>
          <p:nvPr/>
        </p:nvSpPr>
        <p:spPr>
          <a:xfrm>
            <a:off x="1317812" y="2604195"/>
            <a:ext cx="984324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5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in react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HTML Elements use class attribute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 is reserved word 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React use </a:t>
            </a:r>
            <a:r>
              <a:rPr lang="en-US" sz="2600" dirty="0" err="1"/>
              <a:t>className</a:t>
            </a:r>
            <a:endParaRPr lang="en-US" sz="2600" dirty="0"/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Style object is also available </a:t>
            </a:r>
          </a:p>
        </p:txBody>
      </p:sp>
    </p:spTree>
    <p:extLst>
      <p:ext uri="{BB962C8B-B14F-4D97-AF65-F5344CB8AC3E}">
        <p14:creationId xmlns:p14="http://schemas.microsoft.com/office/powerpoint/2010/main" val="37770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 in react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87D0D-D2B5-B740-8021-94939F114EF3}"/>
              </a:ext>
            </a:extLst>
          </p:cNvPr>
          <p:cNvSpPr/>
          <p:nvPr/>
        </p:nvSpPr>
        <p:spPr>
          <a:xfrm>
            <a:off x="495231" y="2441767"/>
            <a:ext cx="1120153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{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US" sz="2400" dirty="0"/>
              <a:t> ingredients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/>
              <a:t> </a:t>
            </a:r>
            <a:r>
              <a:rPr lang="en-US" sz="2400" dirty="0" err="1"/>
              <a:t>ingredients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(item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 </a:t>
            </a:r>
            <a:r>
              <a:rPr lang="en-US" sz="2400" dirty="0"/>
              <a:t>item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8B5CD6-AD37-4F4C-A79F-13A569850E74}"/>
              </a:ext>
            </a:extLst>
          </p:cNvPr>
          <p:cNvSpPr/>
          <p:nvPr/>
        </p:nvSpPr>
        <p:spPr>
          <a:xfrm>
            <a:off x="2826036" y="4261066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items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ClassName</a:t>
            </a:r>
            <a:r>
              <a:rPr lang="en-US" dirty="0"/>
              <a:t>  in react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87D0D-D2B5-B740-8021-94939F114EF3}"/>
              </a:ext>
            </a:extLst>
          </p:cNvPr>
          <p:cNvSpPr/>
          <p:nvPr/>
        </p:nvSpPr>
        <p:spPr>
          <a:xfrm>
            <a:off x="495231" y="2441767"/>
            <a:ext cx="1120153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"ul"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{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US" sz="2400" dirty="0"/>
              <a:t> ingredients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},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/>
              <a:t> </a:t>
            </a:r>
            <a:r>
              <a:rPr lang="en-US" sz="2400" dirty="0" err="1"/>
              <a:t>ingredients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(item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"li"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  </a:t>
            </a:r>
            <a:r>
              <a:rPr lang="en-US" sz="2400" dirty="0"/>
              <a:t>item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8B5CD6-AD37-4F4C-A79F-13A569850E74}"/>
              </a:ext>
            </a:extLst>
          </p:cNvPr>
          <p:cNvSpPr/>
          <p:nvPr/>
        </p:nvSpPr>
        <p:spPr>
          <a:xfrm>
            <a:off x="2826036" y="4220426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items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= [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</a:t>
            </a:r>
            <a:r>
              <a:rPr lang="en-US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lb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 salmon"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"5 sprigs fresh rosemary"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tablespoons olive oil"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"2 small lemons"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"1 teaspoon kosher salt"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"4 cloves of chopped garlic"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4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VS Angular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F88D89-CEFF-B74C-BA64-8A12050857E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0610" y="4532020"/>
            <a:ext cx="1587500" cy="15875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30DC63-831C-DE46-A36C-F43203AA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182" y="4532020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4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Writing all our application with Create Element </a:t>
            </a:r>
          </a:p>
          <a:p>
            <a: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200" dirty="0"/>
              <a:t>is time consuming</a:t>
            </a:r>
          </a:p>
        </p:txBody>
      </p:sp>
    </p:spTree>
    <p:extLst>
      <p:ext uri="{BB962C8B-B14F-4D97-AF65-F5344CB8AC3E}">
        <p14:creationId xmlns:p14="http://schemas.microsoft.com/office/powerpoint/2010/main" val="41670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430A3C-A565-0244-8873-797AE6C03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07" r="17107" b="-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E83E86-E038-7845-8329-FD56458D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769" y="4110531"/>
            <a:ext cx="6515377" cy="11841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JSX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chemeClr val="bg1"/>
                </a:solidFill>
              </a:rPr>
              <a:t> on the beach!</a:t>
            </a:r>
          </a:p>
        </p:txBody>
      </p:sp>
    </p:spTree>
    <p:extLst>
      <p:ext uri="{BB962C8B-B14F-4D97-AF65-F5344CB8AC3E}">
        <p14:creationId xmlns:p14="http://schemas.microsoft.com/office/powerpoint/2010/main" val="26193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2AEB96-A3F8-4EC3-A246-8DAD9319AC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14002556-A10E-479D-9B30-0C8B7938EF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447188"/>
            <a:ext cx="3675318" cy="546870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spc="300" dirty="0">
                <a:solidFill>
                  <a:srgbClr val="00B0F0"/>
                </a:solidFill>
              </a:rPr>
              <a:t>JSX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143" y="447188"/>
            <a:ext cx="6585235" cy="3395469"/>
          </a:xfrm>
          <a:effectLst/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concise syntax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Easy to create DOM trees with attributes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More readable like HTML &amp; XML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Using JS expressions ..{}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028B99-3682-0140-BEF7-DEFCA22C2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976" y="4289845"/>
            <a:ext cx="7064005" cy="141280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08004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19" y="411573"/>
            <a:ext cx="8882490" cy="2020782"/>
          </a:xfrm>
        </p:spPr>
        <p:txBody>
          <a:bodyPr anchor="ctr">
            <a:noAutofit/>
          </a:bodyPr>
          <a:lstStyle/>
          <a:p>
            <a:pPr fontAlgn="base"/>
            <a:r>
              <a:rPr lang="en-US" sz="5000" dirty="0"/>
              <a:t>Mapping Arrays with JSX</a:t>
            </a:r>
            <a:br>
              <a:rPr lang="en-US" sz="5000" dirty="0"/>
            </a:br>
            <a:endParaRPr lang="en-US" sz="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4E606-4DBD-FD47-B858-32AE1E0CBD46}"/>
              </a:ext>
            </a:extLst>
          </p:cNvPr>
          <p:cNvSpPr/>
          <p:nvPr/>
        </p:nvSpPr>
        <p:spPr>
          <a:xfrm>
            <a:off x="1508167" y="3074351"/>
            <a:ext cx="86808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ingredients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 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key=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ingredient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  ))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20" y="0"/>
            <a:ext cx="8882490" cy="2020782"/>
          </a:xfrm>
        </p:spPr>
        <p:txBody>
          <a:bodyPr anchor="ctr">
            <a:normAutofit/>
          </a:bodyPr>
          <a:lstStyle/>
          <a:p>
            <a:pPr fontAlgn="base"/>
            <a:r>
              <a:rPr lang="en-US" sz="5000" dirty="0"/>
              <a:t>Babel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3F4D4F-88D5-7243-B9B7-5B58C49E5BD4}"/>
              </a:ext>
            </a:extLst>
          </p:cNvPr>
          <p:cNvSpPr/>
          <p:nvPr/>
        </p:nvSpPr>
        <p:spPr>
          <a:xfrm>
            <a:off x="510893" y="2767280"/>
            <a:ext cx="11340935" cy="1475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Convert our fancy source code into something 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that the browser can interpret</a:t>
            </a:r>
          </a:p>
        </p:txBody>
      </p:sp>
    </p:spTree>
    <p:extLst>
      <p:ext uri="{BB962C8B-B14F-4D97-AF65-F5344CB8AC3E}">
        <p14:creationId xmlns:p14="http://schemas.microsoft.com/office/powerpoint/2010/main" val="39030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16561"/>
            <a:ext cx="3575737" cy="133268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Components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6333D-1C87-4A41-BC9D-1F205E0F225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8433" y="946741"/>
            <a:ext cx="7362702" cy="276098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CB5DE0-F89E-B647-BB42-EC67E5794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709" y="2403967"/>
            <a:ext cx="4445858" cy="4016619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User interface is made up of parts</a:t>
            </a:r>
          </a:p>
          <a:p>
            <a:r>
              <a:rPr lang="en-US" sz="2600" dirty="0">
                <a:solidFill>
                  <a:srgbClr val="FFFFFF"/>
                </a:solidFill>
              </a:rPr>
              <a:t>When we put them all together we are getting user interface</a:t>
            </a:r>
          </a:p>
          <a:p>
            <a:r>
              <a:rPr lang="en-US" sz="2600" dirty="0">
                <a:solidFill>
                  <a:srgbClr val="FFFFFF"/>
                </a:solidFill>
              </a:rPr>
              <a:t>Independent</a:t>
            </a:r>
          </a:p>
          <a:p>
            <a:r>
              <a:rPr lang="en-US" sz="2600" dirty="0">
                <a:solidFill>
                  <a:srgbClr val="FFFFFF"/>
                </a:solidFill>
              </a:rPr>
              <a:t>reusable pieces</a:t>
            </a:r>
          </a:p>
        </p:txBody>
      </p:sp>
    </p:spTree>
    <p:extLst>
      <p:ext uri="{BB962C8B-B14F-4D97-AF65-F5344CB8AC3E}">
        <p14:creationId xmlns:p14="http://schemas.microsoft.com/office/powerpoint/2010/main" val="101732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Class</a:t>
            </a:r>
          </a:p>
          <a:p>
            <a:pPr marL="342900" indent="-34290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Function</a:t>
            </a:r>
          </a:p>
          <a:p>
            <a:pPr marL="0" indent="0" algn="l" defTabSz="457200" rtl="0" eaLnBrk="1" latinLnBrk="0" hangingPunct="1"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810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Component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AED16-4741-5749-8AE8-E499F34B8F2B}"/>
              </a:ext>
            </a:extLst>
          </p:cNvPr>
          <p:cNvSpPr/>
          <p:nvPr/>
        </p:nvSpPr>
        <p:spPr>
          <a:xfrm>
            <a:off x="684070" y="2359214"/>
            <a:ext cx="108238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"react"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interface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}{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5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Component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D9795-9247-CC48-980C-77795EA3520B}"/>
              </a:ext>
            </a:extLst>
          </p:cNvPr>
          <p:cNvSpPr/>
          <p:nvPr/>
        </p:nvSpPr>
        <p:spPr>
          <a:xfrm>
            <a:off x="573183" y="2340745"/>
            <a:ext cx="1143593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export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Header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extends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React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Component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any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&gt;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constructor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: </a:t>
            </a:r>
            <a:r>
              <a:rPr lang="en-US" sz="2000" dirty="0">
                <a:solidFill>
                  <a:srgbClr val="4EC9B0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super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() {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 = </a:t>
            </a:r>
            <a:r>
              <a:rPr lang="en-US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className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"jumbotron"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{ 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}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title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0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);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  }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8644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Object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stands for properties which passed to the components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are read only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Props can contain primitive and complex data</a:t>
            </a:r>
          </a:p>
        </p:txBody>
      </p:sp>
    </p:spTree>
    <p:extLst>
      <p:ext uri="{BB962C8B-B14F-4D97-AF65-F5344CB8AC3E}">
        <p14:creationId xmlns:p14="http://schemas.microsoft.com/office/powerpoint/2010/main" val="4960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02" y="784253"/>
            <a:ext cx="10571998" cy="970450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2BAFF-4876-6F4F-B23C-17C7106B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5266" y="396287"/>
            <a:ext cx="2078338" cy="2078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16F38-27B4-F44A-9707-D0758F5AEC7E}"/>
              </a:ext>
            </a:extLst>
          </p:cNvPr>
          <p:cNvSpPr txBox="1"/>
          <p:nvPr/>
        </p:nvSpPr>
        <p:spPr>
          <a:xfrm>
            <a:off x="914400" y="2563511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</a:t>
            </a:r>
          </a:p>
          <a:p>
            <a:endParaRPr lang="en-US" sz="2000" dirty="0"/>
          </a:p>
          <a:p>
            <a:r>
              <a:rPr lang="en-US" sz="2000" dirty="0"/>
              <a:t>JavaScript Framework</a:t>
            </a:r>
          </a:p>
          <a:p>
            <a:endParaRPr lang="en-US" sz="2000" dirty="0"/>
          </a:p>
          <a:p>
            <a:r>
              <a:rPr lang="en-US" sz="2000" dirty="0"/>
              <a:t>Full MVC</a:t>
            </a:r>
          </a:p>
          <a:p>
            <a:endParaRPr lang="en-US" sz="2000" dirty="0"/>
          </a:p>
          <a:p>
            <a:r>
              <a:rPr lang="en-US" sz="2000" dirty="0"/>
              <a:t>Regular DOM</a:t>
            </a:r>
          </a:p>
          <a:p>
            <a:endParaRPr lang="en-US" sz="2000" dirty="0"/>
          </a:p>
          <a:p>
            <a:r>
              <a:rPr lang="en-US" sz="2000" dirty="0"/>
              <a:t>Bi-Directional</a:t>
            </a:r>
          </a:p>
          <a:p>
            <a:endParaRPr lang="en-US" sz="2000" dirty="0"/>
          </a:p>
          <a:p>
            <a:r>
              <a:rPr lang="en-US" sz="2000" dirty="0"/>
              <a:t>TypeScript, HTML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E147C4-F84A-8C4A-B4D3-A635DED76EEA}"/>
              </a:ext>
            </a:extLst>
          </p:cNvPr>
          <p:cNvSpPr txBox="1"/>
          <p:nvPr/>
        </p:nvSpPr>
        <p:spPr>
          <a:xfrm>
            <a:off x="3688552" y="2594289"/>
            <a:ext cx="3912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Facebook 2011</a:t>
            </a:r>
          </a:p>
          <a:p>
            <a:endParaRPr lang="en-US" sz="2000" dirty="0"/>
          </a:p>
          <a:p>
            <a:r>
              <a:rPr lang="en-US" sz="2000" dirty="0"/>
              <a:t>JavaScript Library</a:t>
            </a:r>
          </a:p>
          <a:p>
            <a:endParaRPr lang="en-US" sz="2000" dirty="0"/>
          </a:p>
          <a:p>
            <a:r>
              <a:rPr lang="en-US" sz="2000" dirty="0"/>
              <a:t>View</a:t>
            </a:r>
          </a:p>
          <a:p>
            <a:endParaRPr lang="en-US" sz="2000" dirty="0"/>
          </a:p>
          <a:p>
            <a:r>
              <a:rPr lang="en-US" sz="2000" dirty="0"/>
              <a:t>Virtual DOM</a:t>
            </a:r>
          </a:p>
          <a:p>
            <a:endParaRPr lang="en-US" sz="2000" dirty="0"/>
          </a:p>
          <a:p>
            <a:r>
              <a:rPr lang="en-US" sz="2000" dirty="0"/>
              <a:t>Uni-directional</a:t>
            </a:r>
          </a:p>
          <a:p>
            <a:endParaRPr lang="en-US" sz="2000" dirty="0"/>
          </a:p>
          <a:p>
            <a:r>
              <a:rPr lang="en-US" sz="2000" dirty="0"/>
              <a:t>JSX, JS, Typescript</a:t>
            </a:r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29EEC3F-5245-7A49-90C5-F88E925A7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318" y="2223692"/>
            <a:ext cx="2448234" cy="17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8" presetClass="exit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9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Fragments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Container</a:t>
            </a:r>
          </a:p>
          <a:p>
            <a: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600" dirty="0"/>
              <a:t>Avoid DIV Hell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755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is just a plain JavaScript function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 which takes props as an argument and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returns a react element</a:t>
            </a:r>
          </a:p>
        </p:txBody>
      </p:sp>
    </p:spTree>
    <p:extLst>
      <p:ext uri="{BB962C8B-B14F-4D97-AF65-F5344CB8AC3E}">
        <p14:creationId xmlns:p14="http://schemas.microsoft.com/office/powerpoint/2010/main" val="406088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Component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BAD11-42E0-DB44-8434-4174E503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Component that contains State object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and reflect their state with the render process</a:t>
            </a:r>
          </a:p>
        </p:txBody>
      </p:sp>
    </p:spTree>
    <p:extLst>
      <p:ext uri="{BB962C8B-B14F-4D97-AF65-F5344CB8AC3E}">
        <p14:creationId xmlns:p14="http://schemas.microsoft.com/office/powerpoint/2010/main" val="343376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The </a:t>
            </a:r>
            <a:r>
              <a:rPr lang="en-US" sz="2600" i="1" dirty="0"/>
              <a:t>state</a:t>
            </a:r>
            <a:r>
              <a:rPr lang="en-US" sz="2600" dirty="0"/>
              <a:t> of a React application is driven by data 	that has the ability to change</a:t>
            </a:r>
          </a:p>
          <a:p>
            <a:r>
              <a:rPr lang="en-US" sz="2600" dirty="0"/>
              <a:t> Reflect the content - UI</a:t>
            </a:r>
          </a:p>
        </p:txBody>
      </p:sp>
    </p:spTree>
    <p:extLst>
      <p:ext uri="{BB962C8B-B14F-4D97-AF65-F5344CB8AC3E}">
        <p14:creationId xmlns:p14="http://schemas.microsoft.com/office/powerpoint/2010/main" val="24070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0EF6-702D-B948-87E1-1683BDC1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 Don’t change the state directly</a:t>
            </a:r>
          </a:p>
          <a:p>
            <a:r>
              <a:rPr lang="en-US" sz="2600" dirty="0"/>
              <a:t> Use </a:t>
            </a:r>
            <a:r>
              <a:rPr lang="en-US" sz="2600" dirty="0" err="1"/>
              <a:t>setState</a:t>
            </a:r>
            <a:r>
              <a:rPr lang="en-US" sz="2600" dirty="0"/>
              <a:t> </a:t>
            </a:r>
            <a:r>
              <a:rPr lang="en-US" sz="2600" dirty="0" err="1"/>
              <a:t>mothod</a:t>
            </a:r>
            <a:endParaRPr lang="en-US" sz="2600" dirty="0"/>
          </a:p>
          <a:p>
            <a:r>
              <a:rPr lang="en-US" sz="2600" dirty="0"/>
              <a:t> React may batch multiple </a:t>
            </a:r>
            <a:r>
              <a:rPr lang="en-US" sz="2600" dirty="0" err="1"/>
              <a:t>setState</a:t>
            </a:r>
            <a:r>
              <a:rPr lang="en-US" sz="2600" dirty="0"/>
              <a:t>() calls into a single      	update for performance</a:t>
            </a:r>
          </a:p>
          <a:p>
            <a:r>
              <a:rPr lang="en-US" sz="2600" dirty="0"/>
              <a:t> State updates are merged</a:t>
            </a:r>
          </a:p>
        </p:txBody>
      </p:sp>
    </p:spTree>
    <p:extLst>
      <p:ext uri="{BB962C8B-B14F-4D97-AF65-F5344CB8AC3E}">
        <p14:creationId xmlns:p14="http://schemas.microsoft.com/office/powerpoint/2010/main" val="221591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881" y="5363040"/>
            <a:ext cx="8351520" cy="970450"/>
          </a:xfrm>
        </p:spPr>
        <p:txBody>
          <a:bodyPr anchor="ctr">
            <a:no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Components lifecycle methods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138FCE-E3D4-5340-977B-F6591EFD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514350"/>
            <a:ext cx="7179802" cy="3930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5758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endParaRPr lang="en-US" sz="2600" dirty="0"/>
          </a:p>
          <a:p>
            <a:r>
              <a:rPr lang="en-US" sz="2600" dirty="0"/>
              <a:t>These methods are called in the following order when an instance of a component is being created and inserted into the DOM: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constructor()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componentDidMount()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getDerivedStateFromProps()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Before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object that updates the state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When state depends on props – </a:t>
            </a:r>
            <a:r>
              <a:rPr lang="en-US" sz="2600" dirty="0" err="1"/>
              <a:t>AntiPattern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Fetch data on props changed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3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render()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Element tree is created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React updates his virtual DOM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8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ComponentDidMount()</a:t>
            </a:r>
            <a:endParaRPr lang="en-US" sz="3700" b="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a component is mounted - inserted into the tree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Call remote endpoint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Subscriptions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6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348B-1E27-8A47-A7B6-D51BE761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F77F-8C11-1147-BCD3-3B937230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703181"/>
            <a:ext cx="10554574" cy="3636511"/>
          </a:xfrm>
        </p:spPr>
        <p:txBody>
          <a:bodyPr>
            <a:noAutofit/>
          </a:bodyPr>
          <a:lstStyle/>
          <a:p>
            <a:r>
              <a:rPr lang="en-US" sz="2300" dirty="0"/>
              <a:t>Jordan </a:t>
            </a:r>
            <a:r>
              <a:rPr lang="en-US" sz="2300" dirty="0" err="1"/>
              <a:t>Walke</a:t>
            </a:r>
            <a:endParaRPr lang="en-US" sz="2300" dirty="0"/>
          </a:p>
          <a:p>
            <a:r>
              <a:rPr lang="en-US" sz="2300" dirty="0"/>
              <a:t>React is a JavaScript library - one of the most popular ones, with </a:t>
            </a:r>
            <a:r>
              <a:rPr lang="en-US" sz="2300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over 140,000 stars on GitHub</a:t>
            </a:r>
            <a:endParaRPr lang="en-US" sz="2300" dirty="0"/>
          </a:p>
          <a:p>
            <a:r>
              <a:rPr lang="en-US" sz="2300" dirty="0"/>
              <a:t>Open-source project</a:t>
            </a:r>
          </a:p>
          <a:p>
            <a:r>
              <a:rPr lang="en-US" sz="2300" dirty="0"/>
              <a:t>React is used to build user interfaces (UI) on the front end.</a:t>
            </a:r>
          </a:p>
          <a:p>
            <a:r>
              <a:rPr lang="en-US" sz="2300" dirty="0"/>
              <a:t>View layer</a:t>
            </a:r>
          </a:p>
          <a:p>
            <a:r>
              <a:rPr lang="en-US" sz="2300" dirty="0"/>
              <a:t>Declarative</a:t>
            </a:r>
          </a:p>
          <a:p>
            <a:r>
              <a:rPr lang="en-US" sz="2300" dirty="0"/>
              <a:t>Efficient</a:t>
            </a:r>
          </a:p>
          <a:p>
            <a:r>
              <a:rPr lang="en-US" sz="2300" dirty="0"/>
              <a:t>Component based</a:t>
            </a:r>
          </a:p>
        </p:txBody>
      </p:sp>
    </p:spTree>
    <p:extLst>
      <p:ext uri="{BB962C8B-B14F-4D97-AF65-F5344CB8AC3E}">
        <p14:creationId xmlns:p14="http://schemas.microsoft.com/office/powerpoint/2010/main" val="5266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/>
              <a:t>Updating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54367"/>
            <a:ext cx="10554574" cy="4188525"/>
          </a:xfrm>
        </p:spPr>
        <p:txBody>
          <a:bodyPr>
            <a:noAutofit/>
          </a:bodyPr>
          <a:lstStyle/>
          <a:p>
            <a:r>
              <a:rPr lang="en-US" sz="2600" dirty="0"/>
              <a:t>An update can be caused by changes to props or state. These methods are called in the following order when a component is being re-rendered: </a:t>
            </a:r>
          </a:p>
          <a:p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static getDerivedStateFromProps()</a:t>
            </a:r>
            <a:endParaRPr lang="en-US" sz="2600" dirty="0"/>
          </a:p>
          <a:p>
            <a:r>
              <a:rPr lang="en-US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shouldComponentUpdate()</a:t>
            </a:r>
            <a:endParaRPr lang="en-US" sz="2600" dirty="0"/>
          </a:p>
          <a:p>
            <a:r>
              <a:rPr lang="en-US" sz="2600" dirty="0"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render()</a:t>
            </a:r>
            <a:endParaRPr lang="en-US" sz="2600" dirty="0"/>
          </a:p>
          <a:p>
            <a:r>
              <a:rPr lang="en-US" sz="2600" dirty="0"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getSnapshotBeforeUpdate()</a:t>
            </a:r>
            <a:endParaRPr lang="en-US" sz="2600" dirty="0"/>
          </a:p>
          <a:p>
            <a:r>
              <a:rPr lang="en-US" sz="2600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componentDidUpdate</a:t>
            </a:r>
            <a:r>
              <a:rPr lang="en-US" sz="2600" dirty="0"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3696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shouldComponentUpdate()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51478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Invoked before rendering when new props or state are being received.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Help us to decide if the state changes need to affect the component render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Return Boolean value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Default true</a:t>
            </a:r>
          </a:p>
        </p:txBody>
      </p:sp>
    </p:spTree>
    <p:extLst>
      <p:ext uri="{BB962C8B-B14F-4D97-AF65-F5344CB8AC3E}">
        <p14:creationId xmlns:p14="http://schemas.microsoft.com/office/powerpoint/2010/main" val="19737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getSnapshotBeforeUpdate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1770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Before the last render committed to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Capture information from the DOM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passed as a parameter to </a:t>
            </a:r>
            <a:r>
              <a:rPr lang="en-US" sz="2600" dirty="0" err="1"/>
              <a:t>componentDidUpdate</a:t>
            </a:r>
            <a:r>
              <a:rPr lang="en-US" sz="2600" dirty="0"/>
              <a:t>()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componentDidUpdate</a:t>
            </a:r>
            <a:r>
              <a:rPr lang="en-US" b="0" dirty="0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243C-F7F3-6040-ADEA-E72C9B1B2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80" y="2526263"/>
            <a:ext cx="10554574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Invoked immediately after updating occurs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Not after initial render </a:t>
            </a:r>
          </a:p>
          <a:p>
            <a:pPr>
              <a:lnSpc>
                <a:spcPct val="150000"/>
              </a:lnSpc>
            </a:pPr>
            <a:r>
              <a:rPr lang="en-US" sz="2600" dirty="0" err="1"/>
              <a:t>SetState</a:t>
            </a:r>
            <a:r>
              <a:rPr lang="en-US" sz="2600" dirty="0"/>
              <a:t> ? Be carful from infinite loop</a:t>
            </a:r>
          </a:p>
        </p:txBody>
      </p:sp>
    </p:spTree>
    <p:extLst>
      <p:ext uri="{BB962C8B-B14F-4D97-AF65-F5344CB8AC3E}">
        <p14:creationId xmlns:p14="http://schemas.microsoft.com/office/powerpoint/2010/main" val="30768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Unmount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BB32-BD87-A744-941E-D9BCE977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This method is called when a component is being removed from the DOM:</a:t>
            </a:r>
            <a:endParaRPr lang="en-US" sz="2600" dirty="0"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en-US" sz="26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ComponentWillUnmount</a:t>
            </a:r>
            <a:r>
              <a:rPr lang="en-US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4049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95214-A808-EB48-8F8F-C1D40A7C40E5}"/>
              </a:ext>
            </a:extLst>
          </p:cNvPr>
          <p:cNvSpPr/>
          <p:nvPr/>
        </p:nvSpPr>
        <p:spPr>
          <a:xfrm>
            <a:off x="810000" y="3429000"/>
            <a:ext cx="8334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SignIn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"/signup"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SignUp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Route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"**"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() 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Not Found!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Switch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BrowserRouter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3E3AB7-E947-A54A-BF47-5F634A44219F}"/>
              </a:ext>
            </a:extLst>
          </p:cNvPr>
          <p:cNvSpPr/>
          <p:nvPr/>
        </p:nvSpPr>
        <p:spPr>
          <a:xfrm>
            <a:off x="810000" y="2508408"/>
            <a:ext cx="52168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to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"/home"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Link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B1BF5C-F44B-6547-BA1C-2E6934807D72}"/>
              </a:ext>
            </a:extLst>
          </p:cNvPr>
          <p:cNvSpPr/>
          <p:nvPr/>
        </p:nvSpPr>
        <p:spPr>
          <a:xfrm>
            <a:off x="8971004" y="2297706"/>
            <a:ext cx="2940909" cy="7173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Navigation Bar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CD7A8-0C7E-0B45-8187-397ADBFCB50D}"/>
              </a:ext>
            </a:extLst>
          </p:cNvPr>
          <p:cNvSpPr/>
          <p:nvPr/>
        </p:nvSpPr>
        <p:spPr>
          <a:xfrm>
            <a:off x="8971004" y="3175801"/>
            <a:ext cx="2940910" cy="32644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dirty="0"/>
          </a:p>
          <a:p>
            <a:pPr algn="ctr"/>
            <a:r>
              <a:rPr lang="en-US" sz="2200" dirty="0"/>
              <a:t>Single Route = Page</a:t>
            </a:r>
          </a:p>
        </p:txBody>
      </p:sp>
    </p:spTree>
    <p:extLst>
      <p:ext uri="{BB962C8B-B14F-4D97-AF65-F5344CB8AC3E}">
        <p14:creationId xmlns:p14="http://schemas.microsoft.com/office/powerpoint/2010/main" val="396092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F1A14B-D62C-644C-9B80-1CCF9BBBB5DC}"/>
              </a:ext>
            </a:extLst>
          </p:cNvPr>
          <p:cNvSpPr/>
          <p:nvPr/>
        </p:nvSpPr>
        <p:spPr>
          <a:xfrm>
            <a:off x="3336968" y="3642755"/>
            <a:ext cx="63540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Menlo" panose="020B0609030804020204" pitchFamily="49" charset="0"/>
              </a:rPr>
              <a:t>npm</a:t>
            </a:r>
            <a:r>
              <a:rPr lang="en-US" sz="3200" dirty="0">
                <a:latin typeface="Menlo" panose="020B0609030804020204" pitchFamily="49" charset="0"/>
              </a:rPr>
              <a:t> I react-router-</a:t>
            </a:r>
            <a:r>
              <a:rPr lang="en-US" sz="3200" dirty="0" err="1">
                <a:latin typeface="Menlo" panose="020B0609030804020204" pitchFamily="49" charset="0"/>
              </a:rPr>
              <a:t>dom</a:t>
            </a:r>
            <a:endParaRPr lang="en-US" sz="32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0" y="2665483"/>
            <a:ext cx="10554574" cy="36365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Real DOM – Document Object Model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Tree Data structure – Fast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UI re-rendering or repainting is heavy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Virtual DOM – virtual representation, saved in memory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Every time that our state changed the virtual DOM is updated</a:t>
            </a:r>
          </a:p>
        </p:txBody>
      </p:sp>
    </p:spTree>
    <p:extLst>
      <p:ext uri="{BB962C8B-B14F-4D97-AF65-F5344CB8AC3E}">
        <p14:creationId xmlns:p14="http://schemas.microsoft.com/office/powerpoint/2010/main" val="340434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00" y="2401323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State changed =&gt; New virtual tree created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The tree is compared or “diffed” with the previous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Calculates  the best possible way to apply the changes</a:t>
            </a:r>
          </a:p>
        </p:txBody>
      </p:sp>
    </p:spTree>
    <p:extLst>
      <p:ext uri="{BB962C8B-B14F-4D97-AF65-F5344CB8AC3E}">
        <p14:creationId xmlns:p14="http://schemas.microsoft.com/office/powerpoint/2010/main" val="364097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B432C-F316-ED46-BA90-BE5412FB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React use 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64E-2EF5-4F42-A4B4-C65829B2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92990"/>
            <a:ext cx="10554574" cy="363651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React use observable pattern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Listen to state changes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New version of virtual DOM diffing with the old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Once react know what object are changed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It updated only the changed object on the real DOM</a:t>
            </a:r>
          </a:p>
        </p:txBody>
      </p:sp>
    </p:spTree>
    <p:extLst>
      <p:ext uri="{BB962C8B-B14F-4D97-AF65-F5344CB8AC3E}">
        <p14:creationId xmlns:p14="http://schemas.microsoft.com/office/powerpoint/2010/main" val="424249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react colors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61DAF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42341</TotalTime>
  <Words>3570</Words>
  <Application>Microsoft Office PowerPoint</Application>
  <PresentationFormat>מסך רחב</PresentationFormat>
  <Paragraphs>630</Paragraphs>
  <Slides>124</Slides>
  <Notes>3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124</vt:i4>
      </vt:variant>
    </vt:vector>
  </HeadingPairs>
  <TitlesOfParts>
    <vt:vector size="130" baseType="lpstr">
      <vt:lpstr>Calibri</vt:lpstr>
      <vt:lpstr>Century Gothic</vt:lpstr>
      <vt:lpstr>Gisha</vt:lpstr>
      <vt:lpstr>Menlo</vt:lpstr>
      <vt:lpstr>Wingdings 2</vt:lpstr>
      <vt:lpstr>Quotable</vt:lpstr>
      <vt:lpstr>React</vt:lpstr>
      <vt:lpstr>React</vt:lpstr>
      <vt:lpstr>A busy Queue…</vt:lpstr>
      <vt:lpstr>A busy Queue…</vt:lpstr>
      <vt:lpstr>Eco System </vt:lpstr>
      <vt:lpstr>References</vt:lpstr>
      <vt:lpstr>React VS Angular</vt:lpstr>
      <vt:lpstr>React</vt:lpstr>
      <vt:lpstr>About React</vt:lpstr>
      <vt:lpstr>React’s past and future</vt:lpstr>
      <vt:lpstr>Before we start…</vt:lpstr>
      <vt:lpstr>מצגת של PowerPoint‏</vt:lpstr>
      <vt:lpstr>Do we know JavaScript ?</vt:lpstr>
      <vt:lpstr>What is the Call Stack ? Is it part of V8 ?</vt:lpstr>
      <vt:lpstr>Busy Call Stack</vt:lpstr>
      <vt:lpstr>What is the Event Loop? Is it part of V8 ?</vt:lpstr>
      <vt:lpstr>Event Loop</vt:lpstr>
      <vt:lpstr>Event Loop</vt:lpstr>
      <vt:lpstr>Event Loop - example</vt:lpstr>
      <vt:lpstr>JavaScript for react</vt:lpstr>
      <vt:lpstr>Functional Programming</vt:lpstr>
      <vt:lpstr>Imperative vs Declarative</vt:lpstr>
      <vt:lpstr>Let's do a little experiment</vt:lpstr>
      <vt:lpstr>This code …</vt:lpstr>
      <vt:lpstr>Ready…</vt:lpstr>
      <vt:lpstr>This code …</vt:lpstr>
      <vt:lpstr>And the winner is ?</vt:lpstr>
      <vt:lpstr>Round 2…</vt:lpstr>
      <vt:lpstr>This code …</vt:lpstr>
      <vt:lpstr>Easy…</vt:lpstr>
      <vt:lpstr>…</vt:lpstr>
      <vt:lpstr>it’s a Filter!!!</vt:lpstr>
      <vt:lpstr>Imperative vs Declarative - Welcome</vt:lpstr>
      <vt:lpstr>React way</vt:lpstr>
      <vt:lpstr>More functional Concepts</vt:lpstr>
      <vt:lpstr>Immutability</vt:lpstr>
      <vt:lpstr>mutation - exmaple</vt:lpstr>
      <vt:lpstr>Immutability - exmaple</vt:lpstr>
      <vt:lpstr>Immutability - example</vt:lpstr>
      <vt:lpstr>Pure function</vt:lpstr>
      <vt:lpstr>Pure function - example</vt:lpstr>
      <vt:lpstr>DOM Side effects</vt:lpstr>
      <vt:lpstr>Pure function \ component – react way</vt:lpstr>
      <vt:lpstr>Higher order functions</vt:lpstr>
      <vt:lpstr>Higher order functions</vt:lpstr>
      <vt:lpstr>Data Transformation</vt:lpstr>
      <vt:lpstr>Data Transformation</vt:lpstr>
      <vt:lpstr>Composition</vt:lpstr>
      <vt:lpstr>Composition</vt:lpstr>
      <vt:lpstr>Typescript</vt:lpstr>
      <vt:lpstr>Typescript</vt:lpstr>
      <vt:lpstr>React core concepts</vt:lpstr>
      <vt:lpstr>Thinking in react</vt:lpstr>
      <vt:lpstr>React Component Hierarchy</vt:lpstr>
      <vt:lpstr>How react works</vt:lpstr>
      <vt:lpstr>React Create App</vt:lpstr>
      <vt:lpstr>React Create App</vt:lpstr>
      <vt:lpstr>React Create App – new Project</vt:lpstr>
      <vt:lpstr>React CLI</vt:lpstr>
      <vt:lpstr>Project Structure</vt:lpstr>
      <vt:lpstr>DOM Element</vt:lpstr>
      <vt:lpstr>React Element</vt:lpstr>
      <vt:lpstr>React Element</vt:lpstr>
      <vt:lpstr>React Element</vt:lpstr>
      <vt:lpstr>React Children</vt:lpstr>
      <vt:lpstr>React Children</vt:lpstr>
      <vt:lpstr>ClassName in react</vt:lpstr>
      <vt:lpstr>ClassName  in react</vt:lpstr>
      <vt:lpstr>ClassName  in react</vt:lpstr>
      <vt:lpstr>Problem</vt:lpstr>
      <vt:lpstr>Solution</vt:lpstr>
      <vt:lpstr>JSX</vt:lpstr>
      <vt:lpstr>Mapping Arrays with JSX </vt:lpstr>
      <vt:lpstr>Babel</vt:lpstr>
      <vt:lpstr>Components</vt:lpstr>
      <vt:lpstr>Components</vt:lpstr>
      <vt:lpstr>Function Component</vt:lpstr>
      <vt:lpstr>Class Component</vt:lpstr>
      <vt:lpstr>Props</vt:lpstr>
      <vt:lpstr>React Fragments</vt:lpstr>
      <vt:lpstr>Stateless Component</vt:lpstr>
      <vt:lpstr>Stateful Component</vt:lpstr>
      <vt:lpstr>The State</vt:lpstr>
      <vt:lpstr>Using the state</vt:lpstr>
      <vt:lpstr>Components lifecycle methods</vt:lpstr>
      <vt:lpstr>mounting</vt:lpstr>
      <vt:lpstr>getDerivedStateFromProps()</vt:lpstr>
      <vt:lpstr>render()</vt:lpstr>
      <vt:lpstr>ComponentDidMount()</vt:lpstr>
      <vt:lpstr>Updating</vt:lpstr>
      <vt:lpstr>shouldComponentUpdate()</vt:lpstr>
      <vt:lpstr>getSnapshotBeforeUpdate()</vt:lpstr>
      <vt:lpstr>componentDidUpdate()</vt:lpstr>
      <vt:lpstr>Unmount</vt:lpstr>
      <vt:lpstr>Routing</vt:lpstr>
      <vt:lpstr>Routing</vt:lpstr>
      <vt:lpstr>Virtual DOM</vt:lpstr>
      <vt:lpstr>Virtual DOM</vt:lpstr>
      <vt:lpstr>How does React use Virtual DOM</vt:lpstr>
      <vt:lpstr>Virtual DOM – batch update</vt:lpstr>
      <vt:lpstr>Virtual DOM </vt:lpstr>
      <vt:lpstr>Reconciliation</vt:lpstr>
      <vt:lpstr>Reconciliation – The Diffing Algorithm</vt:lpstr>
      <vt:lpstr>Reconciliation – Children's</vt:lpstr>
      <vt:lpstr>Reconciliation – Children's</vt:lpstr>
      <vt:lpstr>מצגת של PowerPoint‏</vt:lpstr>
      <vt:lpstr>HOC</vt:lpstr>
      <vt:lpstr>HOC</vt:lpstr>
      <vt:lpstr>What sucks ? </vt:lpstr>
      <vt:lpstr>Hooks</vt:lpstr>
      <vt:lpstr>Rules of Hooks</vt:lpstr>
      <vt:lpstr>useState</vt:lpstr>
      <vt:lpstr>useEffect</vt:lpstr>
      <vt:lpstr>Authentication HOC</vt:lpstr>
      <vt:lpstr>useEffect</vt:lpstr>
      <vt:lpstr>useRef</vt:lpstr>
      <vt:lpstr>useCallback &amp; useMemo</vt:lpstr>
      <vt:lpstr>Problem – Global State Management</vt:lpstr>
      <vt:lpstr>Problem – Global State Management</vt:lpstr>
      <vt:lpstr>Redux</vt:lpstr>
      <vt:lpstr>Redux</vt:lpstr>
      <vt:lpstr>Redux</vt:lpstr>
      <vt:lpstr>More Options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Gal Amouyal</dc:creator>
  <cp:lastModifiedBy>Jbt</cp:lastModifiedBy>
  <cp:revision>26</cp:revision>
  <dcterms:created xsi:type="dcterms:W3CDTF">2019-12-11T17:42:37Z</dcterms:created>
  <dcterms:modified xsi:type="dcterms:W3CDTF">2022-05-25T08:00:57Z</dcterms:modified>
</cp:coreProperties>
</file>